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sldIdLst>
    <p:sldId id="256" r:id="rId2"/>
    <p:sldId id="259" r:id="rId3"/>
    <p:sldId id="261" r:id="rId4"/>
    <p:sldId id="263" r:id="rId5"/>
    <p:sldId id="303" r:id="rId6"/>
    <p:sldId id="262" r:id="rId7"/>
    <p:sldId id="304" r:id="rId8"/>
    <p:sldId id="305" r:id="rId9"/>
    <p:sldId id="306" r:id="rId10"/>
    <p:sldId id="307" r:id="rId11"/>
    <p:sldId id="308" r:id="rId12"/>
    <p:sldId id="310" r:id="rId13"/>
    <p:sldId id="311" r:id="rId14"/>
    <p:sldId id="269" r:id="rId15"/>
    <p:sldId id="276" r:id="rId16"/>
    <p:sldId id="274" r:id="rId17"/>
    <p:sldId id="273" r:id="rId18"/>
    <p:sldId id="270" r:id="rId19"/>
    <p:sldId id="271" r:id="rId20"/>
    <p:sldId id="272" r:id="rId21"/>
    <p:sldId id="312" r:id="rId22"/>
    <p:sldId id="313" r:id="rId23"/>
    <p:sldId id="293" r:id="rId24"/>
    <p:sldId id="294" r:id="rId25"/>
    <p:sldId id="295" r:id="rId26"/>
    <p:sldId id="296" r:id="rId27"/>
    <p:sldId id="297" r:id="rId28"/>
    <p:sldId id="290" r:id="rId29"/>
    <p:sldId id="298" r:id="rId30"/>
    <p:sldId id="299" r:id="rId31"/>
    <p:sldId id="300" r:id="rId32"/>
    <p:sldId id="301" r:id="rId33"/>
    <p:sldId id="277" r:id="rId34"/>
    <p:sldId id="278" r:id="rId35"/>
    <p:sldId id="279" r:id="rId36"/>
    <p:sldId id="280" r:id="rId37"/>
    <p:sldId id="281" r:id="rId38"/>
    <p:sldId id="282" r:id="rId39"/>
    <p:sldId id="283" r:id="rId40"/>
    <p:sldId id="285" r:id="rId41"/>
    <p:sldId id="284" r:id="rId42"/>
    <p:sldId id="286" r:id="rId43"/>
    <p:sldId id="287" r:id="rId44"/>
    <p:sldId id="288" r:id="rId45"/>
    <p:sldId id="289" r:id="rId46"/>
    <p:sldId id="302" r:id="rId47"/>
    <p:sldId id="260" r:id="rId4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06"/>
            <p14:sldId id="307"/>
            <p14:sldId id="308"/>
            <p14:sldId id="310"/>
            <p14:sldId id="311"/>
            <p14:sldId id="269"/>
            <p14:sldId id="276"/>
            <p14:sldId id="274"/>
            <p14:sldId id="273"/>
            <p14:sldId id="270"/>
            <p14:sldId id="271"/>
            <p14:sldId id="272"/>
            <p14:sldId id="312"/>
            <p14:sldId id="313"/>
            <p14:sldId id="293"/>
            <p14:sldId id="294"/>
            <p14:sldId id="295"/>
            <p14:sldId id="296"/>
            <p14:sldId id="297"/>
            <p14:sldId id="290"/>
            <p14:sldId id="298"/>
            <p14:sldId id="299"/>
            <p14:sldId id="300"/>
            <p14:sldId id="301"/>
            <p14:sldId id="277"/>
            <p14:sldId id="278"/>
            <p14:sldId id="279"/>
            <p14:sldId id="280"/>
            <p14:sldId id="281"/>
            <p14:sldId id="282"/>
            <p14:sldId id="283"/>
            <p14:sldId id="285"/>
            <p14:sldId id="284"/>
            <p14:sldId id="286"/>
            <p14:sldId id="287"/>
            <p14:sldId id="288"/>
            <p14:sldId id="289"/>
            <p14:sldId id="302"/>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990033"/>
    <a:srgbClr val="FFCB05"/>
    <a:srgbClr val="FF3399"/>
    <a:srgbClr val="FA9C12"/>
    <a:srgbClr val="FF8209"/>
    <a:srgbClr val="78777C"/>
    <a:srgbClr val="252526"/>
    <a:srgbClr val="FF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65947" autoAdjust="0"/>
  </p:normalViewPr>
  <p:slideViewPr>
    <p:cSldViewPr snapToGrid="0">
      <p:cViewPr varScale="1">
        <p:scale>
          <a:sx n="156" d="100"/>
          <a:sy n="156" d="100"/>
        </p:scale>
        <p:origin x="162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11/01/2024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 ¿Cómo podríamos entender log </a:t>
            </a:r>
            <a:r>
              <a:rPr lang="es-ES" b="0" i="0" dirty="0" err="1">
                <a:solidFill>
                  <a:srgbClr val="D1D5DB"/>
                </a:solidFill>
                <a:effectLst/>
                <a:latin typeface="Söhne"/>
              </a:rPr>
              <a:t>polling</a:t>
            </a:r>
            <a:r>
              <a:rPr lang="es-ES" b="0" i="0" dirty="0">
                <a:solidFill>
                  <a:srgbClr val="D1D5DB"/>
                </a:solidFill>
                <a:effectLst/>
                <a:latin typeface="Söhne"/>
              </a:rPr>
              <a:t>?</a:t>
            </a:r>
          </a:p>
          <a:p>
            <a:pPr algn="l"/>
            <a:r>
              <a:rPr lang="es-ES" b="0" i="0" dirty="0">
                <a:solidFill>
                  <a:srgbClr val="D1D5DB"/>
                </a:solidFill>
                <a:effectLst/>
                <a:latin typeface="Söhne"/>
              </a:rPr>
              <a:t>La tecnología </a:t>
            </a:r>
            <a:r>
              <a:rPr lang="es-ES" b="0" i="0" dirty="0" err="1">
                <a:solidFill>
                  <a:srgbClr val="D1D5DB"/>
                </a:solidFill>
                <a:effectLst/>
                <a:latin typeface="Söhne"/>
              </a:rPr>
              <a:t>long</a:t>
            </a:r>
            <a:r>
              <a:rPr lang="es-ES" b="0" i="0" dirty="0">
                <a:solidFill>
                  <a:srgbClr val="D1D5DB"/>
                </a:solidFill>
                <a:effectLst/>
                <a:latin typeface="Söhne"/>
              </a:rPr>
              <a:t> </a:t>
            </a:r>
            <a:r>
              <a:rPr lang="es-ES" b="0" i="0" dirty="0" err="1">
                <a:solidFill>
                  <a:srgbClr val="D1D5DB"/>
                </a:solidFill>
                <a:effectLst/>
                <a:latin typeface="Söhne"/>
              </a:rPr>
              <a:t>polling</a:t>
            </a:r>
            <a:r>
              <a:rPr lang="es-ES" b="0" i="0" dirty="0">
                <a:solidFill>
                  <a:srgbClr val="D1D5DB"/>
                </a:solidFill>
                <a:effectLst/>
                <a:latin typeface="Söhne"/>
              </a:rPr>
              <a:t> sería como enviar cartas: tu envías una carta (una solicitud HTTP) al destinatario y te quedas esperando por el tiempo necesario a la respuesta de ese destinatario.</a:t>
            </a:r>
          </a:p>
          <a:p>
            <a:pPr algn="l"/>
            <a:endParaRPr lang="es-ES" b="0" i="0" dirty="0">
              <a:solidFill>
                <a:srgbClr val="D1D5DB"/>
              </a:solidFill>
              <a:effectLst/>
              <a:latin typeface="Söhne"/>
            </a:endParaRPr>
          </a:p>
          <a:p>
            <a:pPr algn="l"/>
            <a:r>
              <a:rPr lang="es-ES" b="0" i="0" dirty="0">
                <a:solidFill>
                  <a:srgbClr val="D1D5DB"/>
                </a:solidFill>
                <a:effectLst/>
                <a:latin typeface="Söhne"/>
              </a:rPr>
              <a:t>"Long </a:t>
            </a:r>
            <a:r>
              <a:rPr lang="es-ES" b="0" i="0" dirty="0" err="1">
                <a:solidFill>
                  <a:srgbClr val="D1D5DB"/>
                </a:solidFill>
                <a:effectLst/>
                <a:latin typeface="Söhne"/>
              </a:rPr>
              <a:t>polling</a:t>
            </a:r>
            <a:r>
              <a:rPr lang="es-ES" b="0" i="0" dirty="0">
                <a:solidFill>
                  <a:srgbClr val="D1D5DB"/>
                </a:solidFill>
                <a:effectLst/>
                <a:latin typeface="Söhne"/>
              </a:rPr>
              <a:t> es una técnica que permite establecer una conexión persistente entre el cliente y el servidor. En lugar de realizar solicitudes constantes para obtener datos actualizados, el cliente inicia una conexión y espera a que el servidor envíe una respuesta.</a:t>
            </a:r>
          </a:p>
          <a:p>
            <a:pPr algn="l"/>
            <a:r>
              <a:rPr lang="es-ES" b="0" i="0" dirty="0">
                <a:solidFill>
                  <a:srgbClr val="D1D5DB"/>
                </a:solidFill>
                <a:effectLst/>
                <a:latin typeface="Söhne"/>
              </a:rPr>
              <a:t>La clave está en prolongar esta conexión tanto como sea posible, permitiendo al servidor procesar la información en segundo plano. Cuando hay nuevos datos disponibles, el servidor responde y la conexión se cierra, ya que es la naturaleza del protocolo HTTP.</a:t>
            </a:r>
          </a:p>
          <a:p>
            <a:pPr algn="l"/>
            <a:r>
              <a:rPr lang="es-ES" b="0" i="0" dirty="0">
                <a:solidFill>
                  <a:srgbClr val="D1D5DB"/>
                </a:solidFill>
                <a:effectLst/>
                <a:latin typeface="Söhne"/>
              </a:rPr>
              <a:t>Entonces lo que podemos simular es como una conexión constante pero no lo es, son solicitud/respuesta solo que con largos tiempos de espera</a:t>
            </a:r>
          </a:p>
          <a:p>
            <a:pPr algn="l"/>
            <a:r>
              <a:rPr lang="es-ES" b="0" i="0" dirty="0">
                <a:solidFill>
                  <a:srgbClr val="D1D5DB"/>
                </a:solidFill>
                <a:effectLst/>
                <a:latin typeface="Söhne"/>
              </a:rPr>
              <a:t>Esta técnica es particularmente eficaz en aplicaciones en tiempo real, como chats, donde el cliente espera recibir mensajes. En un escenario exitoso, se obtiene una respuesta; de lo contrario, puede ocurrir un </a:t>
            </a:r>
            <a:r>
              <a:rPr lang="es-ES" b="0" i="0" dirty="0" err="1">
                <a:solidFill>
                  <a:srgbClr val="D1D5DB"/>
                </a:solidFill>
                <a:effectLst/>
                <a:latin typeface="Söhne"/>
              </a:rPr>
              <a:t>timeout</a:t>
            </a:r>
            <a:r>
              <a:rPr lang="es-ES" b="0" i="0" dirty="0">
                <a:solidFill>
                  <a:srgbClr val="D1D5DB"/>
                </a:solidFill>
                <a:effectLst/>
                <a:latin typeface="Söhne"/>
              </a:rPr>
              <a:t> y la conexión se cierra. En ambos casos, se debe abrir una nueva conexión para mantener la simulación de comunicación constante.</a:t>
            </a:r>
          </a:p>
          <a:p>
            <a:pPr algn="l"/>
            <a:r>
              <a:rPr lang="es-ES" b="0" i="0" dirty="0">
                <a:solidFill>
                  <a:srgbClr val="D1D5DB"/>
                </a:solidFill>
                <a:effectLst/>
                <a:latin typeface="Söhne"/>
              </a:rPr>
              <a:t>Aunque </a:t>
            </a:r>
            <a:r>
              <a:rPr lang="es-ES" b="0" i="0" dirty="0" err="1">
                <a:solidFill>
                  <a:srgbClr val="D1D5DB"/>
                </a:solidFill>
                <a:effectLst/>
                <a:latin typeface="Söhne"/>
              </a:rPr>
              <a:t>long</a:t>
            </a:r>
            <a:r>
              <a:rPr lang="es-ES" b="0" i="0" dirty="0">
                <a:solidFill>
                  <a:srgbClr val="D1D5DB"/>
                </a:solidFill>
                <a:effectLst/>
                <a:latin typeface="Söhne"/>
              </a:rPr>
              <a:t> </a:t>
            </a:r>
            <a:r>
              <a:rPr lang="es-ES" b="0" i="0" dirty="0" err="1">
                <a:solidFill>
                  <a:srgbClr val="D1D5DB"/>
                </a:solidFill>
                <a:effectLst/>
                <a:latin typeface="Söhne"/>
              </a:rPr>
              <a:t>polling</a:t>
            </a:r>
            <a:r>
              <a:rPr lang="es-ES" b="0" i="0" dirty="0">
                <a:solidFill>
                  <a:srgbClr val="D1D5DB"/>
                </a:solidFill>
                <a:effectLst/>
                <a:latin typeface="Söhne"/>
              </a:rPr>
              <a:t> fue una solución antes de las alternativas más avanzadas, como los </a:t>
            </a:r>
            <a:r>
              <a:rPr lang="es-ES" b="0" i="0" dirty="0" err="1">
                <a:solidFill>
                  <a:srgbClr val="D1D5DB"/>
                </a:solidFill>
                <a:effectLst/>
                <a:latin typeface="Söhne"/>
              </a:rPr>
              <a:t>websockets</a:t>
            </a:r>
            <a:r>
              <a:rPr lang="es-ES" b="0" i="0" dirty="0">
                <a:solidFill>
                  <a:srgbClr val="D1D5DB"/>
                </a:solidFill>
                <a:effectLst/>
                <a:latin typeface="Söhne"/>
              </a:rPr>
              <a:t>, sigue siendo una opción válida y simple, sin requerir tecnologías adicionales."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77056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FFFFFF"/>
                </a:solidFill>
                <a:effectLst/>
                <a:latin typeface="Roboto" panose="02000000000000000000" pitchFamily="2" charset="0"/>
              </a:rPr>
              <a:t>¿cómo podríamos entender los </a:t>
            </a:r>
            <a:r>
              <a:rPr lang="es-ES" b="0" i="0" dirty="0" err="1">
                <a:solidFill>
                  <a:srgbClr val="FFFFFF"/>
                </a:solidFill>
                <a:effectLst/>
                <a:latin typeface="Roboto" panose="02000000000000000000" pitchFamily="2" charset="0"/>
              </a:rPr>
              <a:t>websockets</a:t>
            </a:r>
            <a:r>
              <a:rPr lang="es-ES" b="0" i="0" dirty="0">
                <a:solidFill>
                  <a:srgbClr val="FFFFFF"/>
                </a:solidFill>
                <a:effectLst/>
                <a:latin typeface="Roboto" panose="02000000000000000000" pitchFamily="2" charset="0"/>
              </a:rPr>
              <a:t>?</a:t>
            </a:r>
          </a:p>
          <a:p>
            <a:r>
              <a:rPr lang="es-ES" b="0" i="0" dirty="0">
                <a:solidFill>
                  <a:srgbClr val="FFFFFF"/>
                </a:solidFill>
                <a:effectLst/>
                <a:latin typeface="Roboto" panose="02000000000000000000" pitchFamily="2" charset="0"/>
              </a:rPr>
              <a:t>Los </a:t>
            </a:r>
            <a:r>
              <a:rPr lang="es-ES" b="0" i="0" dirty="0" err="1">
                <a:solidFill>
                  <a:srgbClr val="FFFFFF"/>
                </a:solidFill>
                <a:effectLst/>
                <a:latin typeface="Roboto" panose="02000000000000000000" pitchFamily="2" charset="0"/>
              </a:rPr>
              <a:t>websockets</a:t>
            </a:r>
            <a:r>
              <a:rPr lang="es-ES" b="0" i="0" dirty="0">
                <a:solidFill>
                  <a:srgbClr val="FFFFFF"/>
                </a:solidFill>
                <a:effectLst/>
                <a:latin typeface="Roboto" panose="02000000000000000000" pitchFamily="2" charset="0"/>
              </a:rPr>
              <a:t> ya pasa a otro nivel, ya no son cartas, sino que ahora son llamadas telefónicas. En lugar de enviar una solicitud y esperar una respuesta se establece una conexión directa entre el navegador (cliente) y el servidor a través de un proceso llamado </a:t>
            </a:r>
            <a:r>
              <a:rPr lang="es-ES" b="0" i="0" dirty="0" err="1">
                <a:solidFill>
                  <a:srgbClr val="FFFFFF"/>
                </a:solidFill>
                <a:effectLst/>
                <a:latin typeface="Roboto" panose="02000000000000000000" pitchFamily="2" charset="0"/>
              </a:rPr>
              <a:t>handshake</a:t>
            </a:r>
            <a:r>
              <a:rPr lang="es-ES" b="0" i="0" dirty="0">
                <a:solidFill>
                  <a:srgbClr val="FFFFFF"/>
                </a:solidFill>
                <a:effectLst/>
                <a:latin typeface="Roboto" panose="02000000000000000000" pitchFamily="2" charset="0"/>
              </a:rPr>
              <a:t> (“apretón de manos”). Este apretón de manos es como decir : ‘</a:t>
            </a:r>
            <a:r>
              <a:rPr lang="es-ES" b="0" i="0" dirty="0" err="1">
                <a:solidFill>
                  <a:srgbClr val="FFFFFF"/>
                </a:solidFill>
                <a:effectLst/>
                <a:latin typeface="Roboto" panose="02000000000000000000" pitchFamily="2" charset="0"/>
              </a:rPr>
              <a:t>Hey</a:t>
            </a:r>
            <a:r>
              <a:rPr lang="es-ES" b="0" i="0" dirty="0">
                <a:solidFill>
                  <a:srgbClr val="FFFFFF"/>
                </a:solidFill>
                <a:effectLst/>
                <a:latin typeface="Roboto" panose="02000000000000000000" pitchFamily="2" charset="0"/>
              </a:rPr>
              <a:t> estamos conectados ahora</a:t>
            </a:r>
          </a:p>
          <a:p>
            <a:pPr algn="l"/>
            <a:r>
              <a:rPr lang="es-ES" b="0" i="0" dirty="0">
                <a:solidFill>
                  <a:srgbClr val="D1D5DB"/>
                </a:solidFill>
                <a:effectLst/>
                <a:latin typeface="Söhne"/>
              </a:rPr>
              <a:t>Lo interesante es que, una vez que la conexión está establecida, no hay necesidad de colgar el teléfono después de cada intercambio de información. 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en cualquier momento mientras la conexión esté abierta.</a:t>
            </a:r>
          </a:p>
          <a:p>
            <a:pPr algn="l"/>
            <a:r>
              <a:rPr lang="es-ES" b="0" i="0" dirty="0">
                <a:solidFill>
                  <a:srgbClr val="D1D5DB"/>
                </a:solidFill>
                <a:effectLst/>
                <a:latin typeface="Söhne"/>
              </a:rPr>
              <a:t>A diferencia de la comunicación convencional basada en HTTP, donde el cliente solicita algo y el servidor responde, con </a:t>
            </a:r>
            <a:r>
              <a:rPr lang="es-ES" b="0" i="0" dirty="0" err="1">
                <a:solidFill>
                  <a:srgbClr val="D1D5DB"/>
                </a:solidFill>
                <a:effectLst/>
                <a:latin typeface="Söhne"/>
              </a:rPr>
              <a:t>Websockets</a:t>
            </a:r>
            <a:r>
              <a:rPr lang="es-ES" b="0" i="0" dirty="0">
                <a:solidFill>
                  <a:srgbClr val="D1D5DB"/>
                </a:solidFill>
                <a:effectLst/>
                <a:latin typeface="Söhne"/>
              </a:rPr>
              <a:t>, la comunicación es bidireccional y continua. No se necesitan trucos adicionales para mantener la conexión abierta; está diseñada específicamente para este tipo de intercambio constante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26</a:t>
            </a:fld>
            <a:endParaRPr lang="es-ES"/>
          </a:p>
        </p:txBody>
      </p:sp>
    </p:spTree>
    <p:extLst>
      <p:ext uri="{BB962C8B-B14F-4D97-AF65-F5344CB8AC3E}">
        <p14:creationId xmlns:p14="http://schemas.microsoft.com/office/powerpoint/2010/main" val="2496112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La gran ventaja es que esta tecnología está ampliamente soportada por los navegadores, con alrededor del 97% de ellos siendo compatibles según las estadísticas.</a:t>
            </a:r>
            <a:r>
              <a:rPr lang="es-ES" b="0" i="0" dirty="0">
                <a:solidFill>
                  <a:srgbClr val="DAD5CD"/>
                </a:solidFill>
                <a:effectLst/>
                <a:latin typeface="Söhne"/>
              </a:rPr>
              <a:t> 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a:t>
            </a:r>
          </a:p>
          <a:p>
            <a:pPr algn="l"/>
            <a:r>
              <a:rPr lang="es-ES" b="0" i="0" dirty="0">
                <a:solidFill>
                  <a:srgbClr val="DAD5CD"/>
                </a:solidFill>
                <a:effectLst/>
                <a:latin typeface="Söhne"/>
              </a:rPr>
              <a:t>En el pasado, lidiar con estas complejidades era más común, pero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En resumen, </a:t>
            </a:r>
            <a:r>
              <a:rPr lang="es-ES" b="0" i="0" dirty="0" err="1">
                <a:solidFill>
                  <a:srgbClr val="DAD5CD"/>
                </a:solidFill>
                <a:effectLst/>
                <a:latin typeface="Söhne"/>
              </a:rPr>
              <a:t>Websockets</a:t>
            </a:r>
            <a:r>
              <a:rPr lang="es-ES" b="0" i="0" dirty="0">
                <a:solidFill>
                  <a:srgbClr val="DAD5CD"/>
                </a:solidFill>
                <a:effectLst/>
                <a:latin typeface="Söhne"/>
              </a:rPr>
              <a:t> ofrecen una comunicación bidireccional eficiente y fluida. Atrás quedaron los días en que debíamos preocuparnos tanto por las alternativas como el '</a:t>
            </a:r>
            <a:r>
              <a:rPr lang="es-ES" b="0" i="0" dirty="0" err="1">
                <a:solidFill>
                  <a:srgbClr val="DAD5CD"/>
                </a:solidFill>
                <a:effectLst/>
                <a:latin typeface="Söhne"/>
              </a:rPr>
              <a:t>polling</a:t>
            </a:r>
            <a:r>
              <a:rPr lang="es-ES" b="0" i="0" dirty="0">
                <a:solidFill>
                  <a:srgbClr val="DAD5CD"/>
                </a:solidFill>
                <a:effectLst/>
                <a:latin typeface="Söhne"/>
              </a:rPr>
              <a:t>', gracias a la amplia adopción de </a:t>
            </a:r>
            <a:r>
              <a:rPr lang="es-ES" b="0" i="0" dirty="0" err="1">
                <a:solidFill>
                  <a:srgbClr val="DAD5CD"/>
                </a:solidFill>
                <a:effectLst/>
                <a:latin typeface="Söhne"/>
              </a:rPr>
              <a:t>Websockets</a:t>
            </a:r>
            <a:r>
              <a:rPr lang="es-ES" b="0" i="0" dirty="0">
                <a:solidFill>
                  <a:srgbClr val="DAD5CD"/>
                </a:solidFill>
                <a:effectLst/>
                <a:latin typeface="Söhne"/>
              </a:rPr>
              <a:t> en la actualidad.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2924537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3731805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cuando abras tu página web, es decir, actives tu cliente lo que a hacer es conectarse a este “Hub” y ese “Hub” lo que va a hacer es mantener la conexión, es decir, es crear una conexión que vamos a mantener viva. 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39</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Digamos que el servidor actúa como aquella persona que constantemente olvida tu nombre o no recuerda quien eres y en caso de querer alguna información, debes ser tú el primero que debes de tomar la iniciativa. Es por ello que si alguien envía un mensaje al servidor para nosotros o si alguna notificación fue generada o si necesitamos algún dato almacenado en la base de datos no lo vamos a saber hasta que preguntemos por toda esta información y es aquí donde se nos plantea la necesidad de poder </a:t>
            </a:r>
            <a:r>
              <a:rPr lang="es-ES" dirty="0" err="1"/>
              <a:t>establever</a:t>
            </a:r>
            <a:r>
              <a:rPr lang="es-ES" dirty="0"/>
              <a:t>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es interesante muchas veces entender el contexto de cómo han ido apareciendo las distintas tecnologías de comunicación en tiempo real y cuales han sido los avances a través del tiempo. En estas primeras diapositivas vamos a tener un poco de primera toma de contacto con las diferentes tecnologías y como han ido evolucionando y más adelante profundizaremos más como funciona cada una de ellas.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E3E3E3"/>
                </a:solidFill>
                <a:effectLst/>
                <a:latin typeface="Google Sans"/>
              </a:rPr>
              <a:t>Primero de todo en esta imagen podemos ver el protocolos de HTTP que es el que hemos hablado en la diapositiva anterior que es un protocolo de comunicación de red utilizado para transferir datos entre clientes y servidores web, esta era la primera forma de comunicación que teníamos.</a:t>
            </a:r>
          </a:p>
          <a:p>
            <a:pPr algn="ctr"/>
            <a:endParaRPr lang="es-ES" b="0" i="0" dirty="0">
              <a:solidFill>
                <a:srgbClr val="E3E3E3"/>
              </a:solidFill>
              <a:effectLst/>
              <a:latin typeface="Google Sans"/>
            </a:endParaRPr>
          </a:p>
          <a:p>
            <a:pPr algn="l"/>
            <a:r>
              <a:rPr lang="es-ES" b="0" i="0" dirty="0">
                <a:solidFill>
                  <a:srgbClr val="E3E3E3"/>
                </a:solidFill>
                <a:effectLst/>
                <a:latin typeface="Google Sans"/>
              </a:rPr>
              <a:t>A partir de ahora ya van apareciendo las tecnologías de comunicación en tiempo real, hablaremos un poco por encima de cada una de ellas, pero más adelante en la presentación las veremos más detalladamente.</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En 2005: El </a:t>
            </a:r>
            <a:r>
              <a:rPr lang="es-ES" b="0" i="0" dirty="0" err="1">
                <a:solidFill>
                  <a:srgbClr val="E3E3E3"/>
                </a:solidFill>
                <a:effectLst/>
                <a:latin typeface="Google Sans"/>
              </a:rPr>
              <a:t>long</a:t>
            </a:r>
            <a:r>
              <a:rPr lang="es-ES" b="0" i="0" dirty="0">
                <a:solidFill>
                  <a:srgbClr val="E3E3E3"/>
                </a:solidFill>
                <a:effectLst/>
                <a:latin typeface="Google Sans"/>
              </a:rPr>
              <a:t> </a:t>
            </a:r>
            <a:r>
              <a:rPr lang="es-ES" b="0" i="0" dirty="0" err="1">
                <a:solidFill>
                  <a:srgbClr val="E3E3E3"/>
                </a:solidFill>
                <a:effectLst/>
                <a:latin typeface="Google Sans"/>
              </a:rPr>
              <a:t>polling</a:t>
            </a:r>
            <a:r>
              <a:rPr lang="es-ES" b="0" i="0" dirty="0">
                <a:solidFill>
                  <a:srgbClr val="E3E3E3"/>
                </a:solidFill>
                <a:effectLst/>
                <a:latin typeface="Google Sans"/>
              </a:rPr>
              <a:t> fue desarrollado por primera vez en 2005 por el desarrollador web Ryan Dahl cuando este estaba trabajando en una aplicación de chat en vivo y necesitaba una forma de mantener a los usuarios actualizados con los mensajes más recientes. Long </a:t>
            </a:r>
            <a:r>
              <a:rPr lang="es-ES" b="0" i="0" dirty="0" err="1">
                <a:solidFill>
                  <a:srgbClr val="E3E3E3"/>
                </a:solidFill>
                <a:effectLst/>
                <a:latin typeface="Google Sans"/>
              </a:rPr>
              <a:t>polling</a:t>
            </a:r>
            <a:r>
              <a:rPr lang="es-ES" b="0" i="0" dirty="0">
                <a:solidFill>
                  <a:srgbClr val="E3E3E3"/>
                </a:solidFill>
                <a:effectLst/>
                <a:latin typeface="Google Sans"/>
              </a:rPr>
              <a:t> es una técnica que mantiene abierta una conexión HTTP entre el cliente y el servidor durante un período de tiempo determinado. Esto permite al servidor enviar datos al cliente incluso si el cliente no ha realizado una solicitud explícita. </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2008: Ian Hickson (Ingeniero Software de Google) crea el protocolo WebSocket. El protocolo WebSocket permite a los clientes y servidores comunicarse entre sí de forma bidireccional, sin tener que abrir y cerrar constantemente conexiones HTTP. En 2011, el IETF "Internet </a:t>
            </a:r>
            <a:r>
              <a:rPr lang="es-ES" b="0" i="0" dirty="0" err="1">
                <a:solidFill>
                  <a:srgbClr val="E3E3E3"/>
                </a:solidFill>
                <a:effectLst/>
                <a:latin typeface="Google Sans"/>
              </a:rPr>
              <a:t>Engineering</a:t>
            </a:r>
            <a:r>
              <a:rPr lang="es-ES" b="0" i="0" dirty="0">
                <a:solidFill>
                  <a:srgbClr val="E3E3E3"/>
                </a:solidFill>
                <a:effectLst/>
                <a:latin typeface="Google Sans"/>
              </a:rPr>
              <a:t> </a:t>
            </a:r>
            <a:r>
              <a:rPr lang="es-ES" b="0" i="0" dirty="0" err="1">
                <a:solidFill>
                  <a:srgbClr val="E3E3E3"/>
                </a:solidFill>
                <a:effectLst/>
                <a:latin typeface="Google Sans"/>
              </a:rPr>
              <a:t>Task</a:t>
            </a:r>
            <a:r>
              <a:rPr lang="es-ES" b="0" i="0" dirty="0">
                <a:solidFill>
                  <a:srgbClr val="E3E3E3"/>
                </a:solidFill>
                <a:effectLst/>
                <a:latin typeface="Google Sans"/>
              </a:rPr>
              <a:t> </a:t>
            </a:r>
            <a:r>
              <a:rPr lang="es-ES" b="0" i="0" dirty="0" err="1">
                <a:solidFill>
                  <a:srgbClr val="E3E3E3"/>
                </a:solidFill>
                <a:effectLst/>
                <a:latin typeface="Google Sans"/>
              </a:rPr>
              <a:t>Force</a:t>
            </a:r>
            <a:r>
              <a:rPr lang="es-ES" b="0" i="0" dirty="0">
                <a:solidFill>
                  <a:srgbClr val="E3E3E3"/>
                </a:solidFill>
                <a:effectLst/>
                <a:latin typeface="Google Sans"/>
              </a:rPr>
              <a:t>", una </a:t>
            </a:r>
            <a:r>
              <a:rPr lang="es-ES" b="0" i="0" dirty="0" err="1">
                <a:solidFill>
                  <a:srgbClr val="E3E3E3"/>
                </a:solidFill>
                <a:effectLst/>
                <a:latin typeface="Google Sans"/>
              </a:rPr>
              <a:t>organizacion</a:t>
            </a:r>
            <a:r>
              <a:rPr lang="es-ES" b="0" i="0" dirty="0">
                <a:solidFill>
                  <a:srgbClr val="E3E3E3"/>
                </a:solidFill>
                <a:effectLst/>
                <a:latin typeface="Google Sans"/>
              </a:rPr>
              <a:t> que desarrolla estándares para Internet, aprobó el protocolo WebSocket como un estándar. Esto hizo que el protocolo WebSocket fuera más ampliamente adoptado por los navegadores web y los servidores web. Más tarde en 2012, se lanzaron las primeras bibliotecas y API de WebSocket para JavaScript, Node.js y Java. Esto hizo que el protocolo WebSocket fuera más accesible para los desarrolladores. Los desarrolladores podían ahora utilizar el protocolo WebSocket en sus aplicaciones sin tener que escribir su propio código.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2013: Se lanza el protocolo SSE (Server-</a:t>
            </a:r>
            <a:r>
              <a:rPr lang="es-ES" b="0" i="0" dirty="0" err="1">
                <a:solidFill>
                  <a:srgbClr val="E3E3E3"/>
                </a:solidFill>
                <a:effectLst/>
                <a:latin typeface="Google Sans"/>
              </a:rPr>
              <a:t>Sent</a:t>
            </a:r>
            <a:r>
              <a:rPr lang="es-ES" b="0" i="0" dirty="0">
                <a:solidFill>
                  <a:srgbClr val="E3E3E3"/>
                </a:solidFill>
                <a:effectLst/>
                <a:latin typeface="Google Sans"/>
              </a:rPr>
              <a:t> </a:t>
            </a:r>
            <a:r>
              <a:rPr lang="es-ES" b="0" i="0" dirty="0" err="1">
                <a:solidFill>
                  <a:srgbClr val="E3E3E3"/>
                </a:solidFill>
                <a:effectLst/>
                <a:latin typeface="Google Sans"/>
              </a:rPr>
              <a:t>Events</a:t>
            </a:r>
            <a:r>
              <a:rPr lang="es-ES" b="0" i="0" dirty="0">
                <a:solidFill>
                  <a:srgbClr val="E3E3E3"/>
                </a:solidFill>
                <a:effectLst/>
                <a:latin typeface="Google Sans"/>
              </a:rPr>
              <a:t>).</a:t>
            </a:r>
          </a:p>
          <a:p>
            <a:pPr algn="l"/>
            <a:r>
              <a:rPr lang="es-ES" b="0" i="0" dirty="0">
                <a:solidFill>
                  <a:srgbClr val="E3E3E3"/>
                </a:solidFill>
                <a:effectLst/>
                <a:latin typeface="Google Sans"/>
              </a:rPr>
              <a:t>El protocolo SSE es una forma de comunicación unidireccional entre un cliente y un servidor. El servidor envía eventos al cliente, y el cliente puede subscribirse para recibir esos eventos. El protocolo SSE es una buena opción para aplicaciones que requieren que el servidor envíe datos al cliente de forma periódica, como aplicaciones de notificaciones.</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2014: Se lanza la biblioteca SignalR para .NET.</a:t>
            </a:r>
          </a:p>
          <a:p>
            <a:pPr algn="l"/>
            <a:r>
              <a:rPr lang="es-ES" b="0" i="0" dirty="0">
                <a:solidFill>
                  <a:srgbClr val="E3E3E3"/>
                </a:solidFill>
                <a:effectLst/>
                <a:latin typeface="Google Sans"/>
              </a:rPr>
              <a:t>SignalR es un framework de comunicación en tiempo real que utiliza el protocolo WebSocket. SignalR proporciona una API sencilla para crear aplicaciones de comunicación en tiempo real. SignalR es una buena opción para aplicaciones que requieren una comunicación bidireccional en tiempo real, como juegos en línea y chat en vivo.</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2015: Se lanza la biblioteca Socket.io.</a:t>
            </a:r>
          </a:p>
          <a:p>
            <a:pPr algn="l"/>
            <a:r>
              <a:rPr lang="es-ES" b="0" i="0" dirty="0">
                <a:solidFill>
                  <a:srgbClr val="E3E3E3"/>
                </a:solidFill>
                <a:effectLst/>
                <a:latin typeface="Google Sans"/>
              </a:rPr>
              <a:t>Socket.io es una biblioteca de comunicación en tiempo real que utiliza el protocolo WebSocket. Socket.io es una biblioteca flexible y extensible que puede utilizarse para crear una variedad de aplicaciones de comunicación en tiempo real. Socket.io es una buena opción para aplicaciones que requieren una comunicación bidireccional en tiempo real, pero que necesitan más flexibilidad que SignalR.</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2016: Se lanza el protocolo WebRTC (Web Real-Time </a:t>
            </a:r>
            <a:r>
              <a:rPr lang="es-ES" b="0" i="0" dirty="0" err="1">
                <a:solidFill>
                  <a:srgbClr val="E3E3E3"/>
                </a:solidFill>
                <a:effectLst/>
                <a:latin typeface="Google Sans"/>
              </a:rPr>
              <a:t>Communication</a:t>
            </a:r>
            <a:r>
              <a:rPr lang="es-ES" b="0" i="0" dirty="0">
                <a:solidFill>
                  <a:srgbClr val="E3E3E3"/>
                </a:solidFill>
                <a:effectLst/>
                <a:latin typeface="Google Sans"/>
              </a:rPr>
              <a:t>).</a:t>
            </a:r>
          </a:p>
          <a:p>
            <a:pPr algn="l"/>
            <a:r>
              <a:rPr lang="es-ES" b="0" i="0" dirty="0">
                <a:solidFill>
                  <a:srgbClr val="E3E3E3"/>
                </a:solidFill>
                <a:effectLst/>
                <a:latin typeface="Google Sans"/>
              </a:rPr>
              <a:t>WebRTC es un conjunto de tecnologías que permiten la comunicación en tiempo real entre clientes web. WebRTC puede utilizarse para crear aplicaciones de comunicación en tiempo real, como videollamadas, llamadas de voz y transmisión de datos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Long </a:t>
            </a:r>
            <a:r>
              <a:rPr lang="es-ES" dirty="0" err="1"/>
              <a:t>Polling</a:t>
            </a:r>
            <a:r>
              <a:rPr lang="es-ES" dirty="0"/>
              <a:t> fue desarrollado por primera vez en 2005 por el desarrollador web Ryan Dahl cuando este estaba trabajando en una aplicación de chat en vivo y necesitaba una forma de mantener a los usuarios actualizados con los mensajes más recientes. Long </a:t>
            </a:r>
            <a:r>
              <a:rPr lang="es-ES" dirty="0" err="1"/>
              <a:t>polling</a:t>
            </a:r>
            <a:r>
              <a:rPr lang="es-ES" dirty="0"/>
              <a:t> es una técnica que mantiene abierta una conexión HTTP entre el cliente y el servidor durante  Esto permite al servidor enviar datos al cliente incluso si el cliente no ha realizado una solicitud explícita.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Ian </a:t>
            </a:r>
            <a:r>
              <a:rPr lang="es-ES" dirty="0" err="1"/>
              <a:t>Hickson</a:t>
            </a:r>
            <a:r>
              <a:rPr lang="es-ES" dirty="0"/>
              <a:t> (Ingeniero Software de Google) crea el protocolo </a:t>
            </a:r>
            <a:r>
              <a:rPr lang="es-ES" dirty="0" err="1"/>
              <a:t>WebSocket</a:t>
            </a:r>
            <a:r>
              <a:rPr lang="es-ES" dirty="0"/>
              <a:t>. El protocolo </a:t>
            </a:r>
            <a:r>
              <a:rPr lang="es-ES" dirty="0" err="1"/>
              <a:t>WebSocket</a:t>
            </a:r>
            <a:r>
              <a:rPr lang="es-ES" dirty="0"/>
              <a:t> permite a los clientes y servidores comunicarse entre sí de forma bidireccional, sin tener que abrir y cerrar constantemente conexiones HTTP. En 2011, el IETF "Internet </a:t>
            </a:r>
            <a:r>
              <a:rPr lang="es-ES" dirty="0" err="1"/>
              <a:t>Engineering</a:t>
            </a:r>
            <a:r>
              <a:rPr lang="es-ES" dirty="0"/>
              <a:t> </a:t>
            </a:r>
            <a:r>
              <a:rPr lang="es-ES" dirty="0" err="1"/>
              <a:t>Task</a:t>
            </a:r>
            <a:r>
              <a:rPr lang="es-ES" dirty="0"/>
              <a:t> </a:t>
            </a:r>
            <a:r>
              <a:rPr lang="es-ES" dirty="0" err="1"/>
              <a:t>Force</a:t>
            </a:r>
            <a:r>
              <a:rPr lang="es-ES" dirty="0"/>
              <a:t>", una </a:t>
            </a:r>
            <a:r>
              <a:rPr lang="es-ES" dirty="0" err="1"/>
              <a:t>organizacion</a:t>
            </a:r>
            <a:r>
              <a:rPr lang="es-ES" dirty="0"/>
              <a:t> que desarrolla estándares para Internet, aprobó el protocolo </a:t>
            </a:r>
            <a:r>
              <a:rPr lang="es-ES" dirty="0" err="1"/>
              <a:t>WebSocket</a:t>
            </a:r>
            <a:r>
              <a:rPr lang="es-ES" dirty="0"/>
              <a:t> como un estándar. Esto hizo que el protocolo </a:t>
            </a:r>
            <a:r>
              <a:rPr lang="es-ES" dirty="0" err="1"/>
              <a:t>WebSocket</a:t>
            </a:r>
            <a:r>
              <a:rPr lang="es-ES" dirty="0"/>
              <a:t> fuera más ampliamente adoptado por los navegadores web y los servidores web. Más tarde en 2012, se lanzaron las primeras bibliotecas y API de </a:t>
            </a:r>
            <a:r>
              <a:rPr lang="es-ES" dirty="0" err="1"/>
              <a:t>WebSocket</a:t>
            </a:r>
            <a:r>
              <a:rPr lang="es-ES" dirty="0"/>
              <a:t> para JavaScript, Node.js y Java. Esto hizo que el protocolo </a:t>
            </a:r>
            <a:r>
              <a:rPr lang="es-ES" dirty="0" err="1"/>
              <a:t>WebSocket</a:t>
            </a:r>
            <a:r>
              <a:rPr lang="es-ES" dirty="0"/>
              <a:t> fuera más accesible para los desarrolladores. Los desarrolladores podían ahora utilizar el protocolo </a:t>
            </a:r>
            <a:r>
              <a:rPr lang="es-ES" dirty="0" err="1"/>
              <a:t>WebSocket</a:t>
            </a:r>
            <a:r>
              <a:rPr lang="es-ES" dirty="0"/>
              <a:t> en sus aplicaciones sin tener que escribir su propio código.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D1D5DB"/>
                </a:solidFill>
                <a:effectLst/>
                <a:latin typeface="Söhne"/>
              </a:rPr>
            </a:br>
            <a:r>
              <a:rPr lang="es-ES" b="0" i="0" dirty="0">
                <a:solidFill>
                  <a:srgbClr val="D1D5DB"/>
                </a:solidFill>
                <a:effectLst/>
                <a:latin typeface="Söhne"/>
              </a:rPr>
              <a:t>En 2011, </a:t>
            </a:r>
            <a:r>
              <a:rPr lang="es-ES" b="0" i="0" dirty="0" err="1">
                <a:solidFill>
                  <a:srgbClr val="D1D5DB"/>
                </a:solidFill>
                <a:effectLst/>
                <a:latin typeface="Söhne"/>
              </a:rPr>
              <a:t>SignalR</a:t>
            </a:r>
            <a:r>
              <a:rPr lang="es-ES" b="0" i="0" dirty="0">
                <a:solidFill>
                  <a:srgbClr val="D1D5DB"/>
                </a:solidFill>
                <a:effectLst/>
                <a:latin typeface="Söhne"/>
              </a:rPr>
              <a:t> nace de la colaboración de David </a:t>
            </a:r>
            <a:r>
              <a:rPr lang="es-ES" b="0" i="0" dirty="0" err="1">
                <a:solidFill>
                  <a:srgbClr val="D1D5DB"/>
                </a:solidFill>
                <a:effectLst/>
                <a:latin typeface="Söhne"/>
              </a:rPr>
              <a:t>Fowler</a:t>
            </a:r>
            <a:r>
              <a:rPr lang="es-ES" b="0" i="0" dirty="0">
                <a:solidFill>
                  <a:srgbClr val="D1D5DB"/>
                </a:solidFill>
                <a:effectLst/>
                <a:latin typeface="Söhne"/>
              </a:rPr>
              <a:t> y </a:t>
            </a:r>
            <a:r>
              <a:rPr lang="es-ES" b="0" i="0" dirty="0" err="1">
                <a:solidFill>
                  <a:srgbClr val="D1D5DB"/>
                </a:solidFill>
                <a:effectLst/>
                <a:latin typeface="Söhne"/>
              </a:rPr>
              <a:t>Damian</a:t>
            </a:r>
            <a:r>
              <a:rPr lang="es-ES" b="0" i="0" dirty="0">
                <a:solidFill>
                  <a:srgbClr val="D1D5DB"/>
                </a:solidFill>
                <a:effectLst/>
                <a:latin typeface="Söhne"/>
              </a:rPr>
              <a:t> Edwards, estableciéndose como una herramienta para facilitar la comunicación en tiempo real en aplicaciones web. En 2013, es adoptado y lanzado como parte del proyecto ASP.NET, fortaleciendo su integración en el ecosistema de desarrollo web de Microsoft.</a:t>
            </a:r>
          </a:p>
          <a:p>
            <a:pPr algn="l"/>
            <a:r>
              <a:rPr lang="es-ES" b="0" i="0" dirty="0">
                <a:solidFill>
                  <a:srgbClr val="D1D5DB"/>
                </a:solidFill>
                <a:effectLst/>
                <a:latin typeface="Söhne"/>
              </a:rPr>
              <a:t>En 2014, se introduce el protocolo </a:t>
            </a:r>
            <a:r>
              <a:rPr lang="es-ES" b="0" i="0" dirty="0" err="1">
                <a:solidFill>
                  <a:srgbClr val="D1D5DB"/>
                </a:solidFill>
                <a:effectLst/>
                <a:latin typeface="Söhne"/>
              </a:rPr>
              <a:t>Hubs</a:t>
            </a:r>
            <a:r>
              <a:rPr lang="es-ES" b="0" i="0" dirty="0">
                <a:solidFill>
                  <a:srgbClr val="D1D5DB"/>
                </a:solidFill>
                <a:effectLst/>
                <a:latin typeface="Söhne"/>
              </a:rPr>
              <a:t>, proporcionando una capa de abstracción que simplifica la comunicación bidireccional. Al año siguiente, en 2015, </a:t>
            </a:r>
            <a:r>
              <a:rPr lang="es-ES" b="0" i="0" dirty="0" err="1">
                <a:solidFill>
                  <a:srgbClr val="D1D5DB"/>
                </a:solidFill>
                <a:effectLst/>
                <a:latin typeface="Söhne"/>
              </a:rPr>
              <a:t>SignalR</a:t>
            </a:r>
            <a:r>
              <a:rPr lang="es-ES" b="0" i="0" dirty="0">
                <a:solidFill>
                  <a:srgbClr val="D1D5DB"/>
                </a:solidFill>
                <a:effectLst/>
                <a:latin typeface="Söhne"/>
              </a:rPr>
              <a:t> expande sus capacidades al introducir el protocolo SSE (Server-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seguido en 2016 por la implementación del protocolo </a:t>
            </a:r>
            <a:r>
              <a:rPr lang="es-ES" b="0" i="0" dirty="0" err="1">
                <a:solidFill>
                  <a:srgbClr val="D1D5DB"/>
                </a:solidFill>
                <a:effectLst/>
                <a:latin typeface="Söhne"/>
              </a:rPr>
              <a:t>WebSockets</a:t>
            </a:r>
            <a:r>
              <a:rPr lang="es-ES" b="0" i="0" dirty="0">
                <a:solidFill>
                  <a:srgbClr val="D1D5DB"/>
                </a:solidFill>
                <a:effectLst/>
                <a:latin typeface="Söhne"/>
              </a:rPr>
              <a:t>, mejorando la eficiencia en la transmisión de datos.</a:t>
            </a:r>
          </a:p>
          <a:p>
            <a:pPr algn="l"/>
            <a:r>
              <a:rPr lang="es-ES" b="0" i="0" dirty="0">
                <a:solidFill>
                  <a:srgbClr val="D1D5DB"/>
                </a:solidFill>
                <a:effectLst/>
                <a:latin typeface="Söhne"/>
              </a:rPr>
              <a:t>La evolución continúa en 2017 con la incorporación de funcionalidades clave, como la autenticación y la autorización, fortaleciendo la seguridad en las interacciones en tiempo real. En 2018, se enfoca en la escalabilidad horizontal, permitiendo un crecimiento eficiente y distribuido de las aplicaciones basadas en </a:t>
            </a:r>
            <a:r>
              <a:rPr lang="es-ES" b="0" i="0" dirty="0" err="1">
                <a:solidFill>
                  <a:srgbClr val="D1D5DB"/>
                </a:solidFill>
                <a:effectLst/>
                <a:latin typeface="Söhne"/>
              </a:rPr>
              <a:t>SignalR</a:t>
            </a:r>
            <a:r>
              <a:rPr lang="es-ES" b="0" i="0" dirty="0">
                <a:solidFill>
                  <a:srgbClr val="D1D5DB"/>
                </a:solidFill>
                <a:effectLst/>
                <a:latin typeface="Söhne"/>
              </a:rPr>
              <a:t>.</a:t>
            </a:r>
          </a:p>
          <a:p>
            <a:pPr algn="l"/>
            <a:r>
              <a:rPr lang="es-ES" b="0" i="0" dirty="0">
                <a:solidFill>
                  <a:srgbClr val="D1D5DB"/>
                </a:solidFill>
                <a:effectLst/>
                <a:latin typeface="Söhne"/>
              </a:rPr>
              <a:t>El año 2019 marca la introducción de la mensajería bidireccional, potenciando la interactividad y la respuesta en tiempo real. En 2020, </a:t>
            </a:r>
            <a:r>
              <a:rPr lang="es-ES" b="0" i="0" dirty="0" err="1">
                <a:solidFill>
                  <a:srgbClr val="D1D5DB"/>
                </a:solidFill>
                <a:effectLst/>
                <a:latin typeface="Söhne"/>
              </a:rPr>
              <a:t>SignalR</a:t>
            </a:r>
            <a:r>
              <a:rPr lang="es-ES" b="0" i="0" dirty="0">
                <a:solidFill>
                  <a:srgbClr val="D1D5DB"/>
                </a:solidFill>
                <a:effectLst/>
                <a:latin typeface="Söhne"/>
              </a:rPr>
              <a:t> refuerza la protección de datos, abordando preocupaciones de seguridad y privacidad.</a:t>
            </a:r>
          </a:p>
          <a:p>
            <a:pPr algn="l"/>
            <a:r>
              <a:rPr lang="es-ES" b="0" i="0" dirty="0">
                <a:solidFill>
                  <a:srgbClr val="D1D5DB"/>
                </a:solidFill>
                <a:effectLst/>
                <a:latin typeface="Söhne"/>
              </a:rPr>
              <a:t>Finalmente en  2021, se lanza el protocolo </a:t>
            </a:r>
            <a:r>
              <a:rPr lang="es-ES" b="0" i="0" dirty="0" err="1">
                <a:solidFill>
                  <a:srgbClr val="D1D5DB"/>
                </a:solidFill>
                <a:effectLst/>
                <a:latin typeface="Söhne"/>
              </a:rPr>
              <a:t>WebSockets</a:t>
            </a:r>
            <a:r>
              <a:rPr lang="es-ES" b="0" i="0" dirty="0">
                <a:solidFill>
                  <a:srgbClr val="D1D5DB"/>
                </a:solidFill>
                <a:effectLst/>
                <a:latin typeface="Söhne"/>
              </a:rPr>
              <a:t> 3.0, incorporando mejoras y optimizaciones para mantenerse a la vanguardia de las tecnologías de comunicación en tiempo real. </a:t>
            </a:r>
          </a:p>
          <a:p>
            <a:pPr algn="l"/>
            <a:r>
              <a:rPr lang="es-ES" b="0" i="0" dirty="0">
                <a:solidFill>
                  <a:srgbClr val="D1D5DB"/>
                </a:solidFill>
                <a:effectLst/>
                <a:latin typeface="Söhne"/>
              </a:rPr>
              <a:t>Definitivamente estas tecnología son </a:t>
            </a:r>
            <a:r>
              <a:rPr lang="es-ES" b="0" i="0" dirty="0" err="1">
                <a:solidFill>
                  <a:srgbClr val="D1D5DB"/>
                </a:solidFill>
                <a:effectLst/>
                <a:latin typeface="Söhne"/>
              </a:rPr>
              <a:t>son</a:t>
            </a:r>
            <a:r>
              <a:rPr lang="es-ES" b="0" i="0" dirty="0">
                <a:solidFill>
                  <a:srgbClr val="D1D5DB"/>
                </a:solidFill>
                <a:effectLst/>
                <a:latin typeface="Söhne"/>
              </a:rPr>
              <a:t> tecnologías muertas y hasta día de hoy aún siguen actualizándose y añadiendo nuevas mejoras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3588678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357813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11/01/2024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11/01/2024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11/01/2024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11/01/2024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11/01/2024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11/01/2024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11/01/2024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11/01/2024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11/01/2024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11/01/2024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11/01/2024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11/01/2024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 Id="rId9" Type="http://schemas.microsoft.com/office/2007/relationships/hdphoto" Target="../media/hdphoto3.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2023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SignalR</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pic>
        <p:nvPicPr>
          <p:cNvPr id="7170" name="Picture 2" descr="David Fowler - Microsoft | LinkedIn">
            <a:extLst>
              <a:ext uri="{FF2B5EF4-FFF2-40B4-BE49-F238E27FC236}">
                <a16:creationId xmlns:a16="http://schemas.microsoft.com/office/drawing/2014/main" id="{EFBE5BE5-1EBB-F57C-0589-2D53411F5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03" y="1875798"/>
            <a:ext cx="2107475" cy="21074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4" name="Picture 6" descr="Hanselminutes Technology Podcast - Fresh Air and Fresh Perspectives for  Developers - Selecting the Ultimate Developer Laptop with Damian Edwards">
            <a:extLst>
              <a:ext uri="{FF2B5EF4-FFF2-40B4-BE49-F238E27FC236}">
                <a16:creationId xmlns:a16="http://schemas.microsoft.com/office/drawing/2014/main" id="{954C1DD6-75B3-ED0B-2417-511774974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171" y="2789188"/>
            <a:ext cx="2019300" cy="20193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859A6B21-1D3F-5780-8381-6EB7BB80FF89}"/>
              </a:ext>
            </a:extLst>
          </p:cNvPr>
          <p:cNvSpPr txBox="1"/>
          <p:nvPr/>
        </p:nvSpPr>
        <p:spPr>
          <a:xfrm>
            <a:off x="71845" y="3912056"/>
            <a:ext cx="2019300" cy="276999"/>
          </a:xfrm>
          <a:prstGeom prst="rect">
            <a:avLst/>
          </a:prstGeom>
          <a:noFill/>
        </p:spPr>
        <p:txBody>
          <a:bodyPr wrap="square">
            <a:spAutoFit/>
          </a:bodyPr>
          <a:lstStyle/>
          <a:p>
            <a:pPr algn="ctr"/>
            <a:r>
              <a:rPr lang="es-ES" sz="1200" b="1" dirty="0"/>
              <a:t>David </a:t>
            </a:r>
            <a:r>
              <a:rPr lang="es-ES" sz="1200" b="1" dirty="0" err="1"/>
              <a:t>Fowler</a:t>
            </a:r>
            <a:endParaRPr lang="es-ES" sz="1200" b="1" dirty="0"/>
          </a:p>
        </p:txBody>
      </p:sp>
      <p:sp>
        <p:nvSpPr>
          <p:cNvPr id="14" name="CuadroTexto 13">
            <a:extLst>
              <a:ext uri="{FF2B5EF4-FFF2-40B4-BE49-F238E27FC236}">
                <a16:creationId xmlns:a16="http://schemas.microsoft.com/office/drawing/2014/main" id="{91433555-265B-4294-F62D-623CAA342A89}"/>
              </a:ext>
            </a:extLst>
          </p:cNvPr>
          <p:cNvSpPr txBox="1"/>
          <p:nvPr/>
        </p:nvSpPr>
        <p:spPr>
          <a:xfrm>
            <a:off x="1815737" y="4711997"/>
            <a:ext cx="1878734" cy="276999"/>
          </a:xfrm>
          <a:prstGeom prst="rect">
            <a:avLst/>
          </a:prstGeom>
          <a:noFill/>
        </p:spPr>
        <p:txBody>
          <a:bodyPr wrap="square">
            <a:spAutoFit/>
          </a:bodyPr>
          <a:lstStyle/>
          <a:p>
            <a:pPr algn="ctr"/>
            <a:r>
              <a:rPr lang="es-ES" sz="1200" b="1" dirty="0" err="1"/>
              <a:t>Damian</a:t>
            </a:r>
            <a:r>
              <a:rPr lang="es-ES" sz="1200" b="1" dirty="0"/>
              <a:t> Edwards</a:t>
            </a:r>
          </a:p>
        </p:txBody>
      </p:sp>
      <p:sp>
        <p:nvSpPr>
          <p:cNvPr id="15" name="CuadroTexto 14">
            <a:extLst>
              <a:ext uri="{FF2B5EF4-FFF2-40B4-BE49-F238E27FC236}">
                <a16:creationId xmlns:a16="http://schemas.microsoft.com/office/drawing/2014/main" id="{15BFA85A-0AA4-7A2F-5BD0-169F4D2B3448}"/>
              </a:ext>
            </a:extLst>
          </p:cNvPr>
          <p:cNvSpPr txBox="1"/>
          <p:nvPr/>
        </p:nvSpPr>
        <p:spPr>
          <a:xfrm>
            <a:off x="4192152" y="1443841"/>
            <a:ext cx="5400745" cy="3416320"/>
          </a:xfrm>
          <a:prstGeom prst="rect">
            <a:avLst/>
          </a:prstGeom>
          <a:noFill/>
        </p:spPr>
        <p:txBody>
          <a:bodyPr wrap="square">
            <a:spAutoFit/>
          </a:bodyPr>
          <a:lstStyle/>
          <a:p>
            <a:pPr algn="just">
              <a:buFont typeface="Arial" panose="020B0604020202020204" pitchFamily="34" charset="0"/>
              <a:buChar char="•"/>
            </a:pPr>
            <a:r>
              <a:rPr lang="es-ES" dirty="0"/>
              <a:t>En 2011 se crea </a:t>
            </a:r>
            <a:r>
              <a:rPr lang="es-ES" dirty="0" err="1"/>
              <a:t>SignalR</a:t>
            </a:r>
            <a:r>
              <a:rPr lang="es-ES" dirty="0"/>
              <a:t> por </a:t>
            </a:r>
            <a:r>
              <a:rPr lang="es-ES" b="1" dirty="0"/>
              <a:t>David </a:t>
            </a:r>
            <a:r>
              <a:rPr lang="es-ES" b="1" dirty="0" err="1"/>
              <a:t>Fowler</a:t>
            </a:r>
            <a:r>
              <a:rPr lang="es-ES" b="1" dirty="0"/>
              <a:t> </a:t>
            </a:r>
            <a:r>
              <a:rPr lang="es-ES" dirty="0"/>
              <a:t>y </a:t>
            </a:r>
            <a:r>
              <a:rPr lang="es-ES" b="1" dirty="0" err="1"/>
              <a:t>Damian</a:t>
            </a:r>
            <a:r>
              <a:rPr lang="es-ES" b="1" dirty="0"/>
              <a:t> Edwards</a:t>
            </a:r>
            <a:r>
              <a:rPr lang="es-ES" dirty="0"/>
              <a:t>.</a:t>
            </a:r>
          </a:p>
          <a:p>
            <a:pPr algn="just">
              <a:buFont typeface="Arial" panose="020B0604020202020204" pitchFamily="34" charset="0"/>
              <a:buChar char="•"/>
            </a:pPr>
            <a:r>
              <a:rPr lang="es-ES" b="0" i="0" dirty="0">
                <a:solidFill>
                  <a:srgbClr val="292C32"/>
                </a:solidFill>
                <a:effectLst/>
              </a:rPr>
              <a:t> Más tarde fue adoptado y lanzado como parte del proyecto ASP.NET en 2013.</a:t>
            </a:r>
          </a:p>
          <a:p>
            <a:pPr algn="just">
              <a:buFont typeface="Arial" panose="020B0604020202020204" pitchFamily="34" charset="0"/>
              <a:buChar char="•"/>
            </a:pPr>
            <a:r>
              <a:rPr lang="es-ES" dirty="0"/>
              <a:t> En 2014 se introdujo el protocolo </a:t>
            </a:r>
            <a:r>
              <a:rPr lang="es-ES" dirty="0" err="1"/>
              <a:t>Hubs</a:t>
            </a:r>
            <a:r>
              <a:rPr lang="es-ES" dirty="0"/>
              <a:t>.</a:t>
            </a:r>
          </a:p>
          <a:p>
            <a:pPr algn="just">
              <a:buFont typeface="Arial" panose="020B0604020202020204" pitchFamily="34" charset="0"/>
              <a:buChar char="•"/>
            </a:pPr>
            <a:r>
              <a:rPr lang="es-ES" dirty="0"/>
              <a:t> En 2015 se introdujo el protocolo SSE.</a:t>
            </a:r>
          </a:p>
          <a:p>
            <a:pPr algn="just">
              <a:buFont typeface="Arial" panose="020B0604020202020204" pitchFamily="34" charset="0"/>
              <a:buChar char="•"/>
            </a:pPr>
            <a:r>
              <a:rPr lang="es-ES" dirty="0"/>
              <a:t> En 2016 se introducción del protocolo </a:t>
            </a:r>
            <a:r>
              <a:rPr lang="es-ES" dirty="0" err="1"/>
              <a:t>WebSockets</a:t>
            </a:r>
            <a:r>
              <a:rPr lang="es-ES" dirty="0"/>
              <a:t>.</a:t>
            </a:r>
          </a:p>
          <a:p>
            <a:pPr algn="just">
              <a:buFont typeface="Arial" panose="020B0604020202020204" pitchFamily="34" charset="0"/>
              <a:buChar char="•"/>
            </a:pPr>
            <a:r>
              <a:rPr lang="es-ES" dirty="0"/>
              <a:t> En 2017 se introdujo la autenticación y la autorización.</a:t>
            </a:r>
          </a:p>
          <a:p>
            <a:pPr algn="just">
              <a:buFont typeface="Arial" panose="020B0604020202020204" pitchFamily="34" charset="0"/>
              <a:buChar char="•"/>
            </a:pPr>
            <a:r>
              <a:rPr lang="es-ES" dirty="0"/>
              <a:t> En 2018 se  introdujo la escalabilidad horizontal.</a:t>
            </a:r>
          </a:p>
          <a:p>
            <a:pPr algn="just">
              <a:buFont typeface="Arial" panose="020B0604020202020204" pitchFamily="34" charset="0"/>
              <a:buChar char="•"/>
            </a:pPr>
            <a:r>
              <a:rPr lang="es-ES" dirty="0"/>
              <a:t> En 2019 se introdujo la mensajería bidireccional.</a:t>
            </a:r>
          </a:p>
          <a:p>
            <a:pPr algn="just">
              <a:buFont typeface="Arial" panose="020B0604020202020204" pitchFamily="34" charset="0"/>
              <a:buChar char="•"/>
            </a:pPr>
            <a:r>
              <a:rPr lang="es-ES" dirty="0"/>
              <a:t> En 2020 se introdujo la protección de datos.</a:t>
            </a:r>
          </a:p>
          <a:p>
            <a:pPr algn="just">
              <a:buFont typeface="Arial" panose="020B0604020202020204" pitchFamily="34" charset="0"/>
              <a:buChar char="•"/>
            </a:pPr>
            <a:r>
              <a:rPr lang="es-ES" dirty="0"/>
              <a:t> En  2021 se introdujo el protocolo </a:t>
            </a:r>
            <a:r>
              <a:rPr lang="es-ES" dirty="0" err="1"/>
              <a:t>WebSockets</a:t>
            </a:r>
            <a:r>
              <a:rPr lang="es-ES" dirty="0"/>
              <a:t> 3.0.</a:t>
            </a:r>
          </a:p>
        </p:txBody>
      </p:sp>
    </p:spTree>
    <p:extLst>
      <p:ext uri="{BB962C8B-B14F-4D97-AF65-F5344CB8AC3E}">
        <p14:creationId xmlns:p14="http://schemas.microsoft.com/office/powerpoint/2010/main" val="3500861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6123184-11BD-E07A-F4D5-60A90638F3F5}"/>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556C2336-12E1-574F-FBB0-232965FFA133}"/>
              </a:ext>
            </a:extLst>
          </p:cNvPr>
          <p:cNvSpPr txBox="1"/>
          <p:nvPr/>
        </p:nvSpPr>
        <p:spPr>
          <a:xfrm>
            <a:off x="487820" y="773052"/>
            <a:ext cx="3206651" cy="369332"/>
          </a:xfrm>
          <a:prstGeom prst="rect">
            <a:avLst/>
          </a:prstGeom>
          <a:noFill/>
        </p:spPr>
        <p:txBody>
          <a:bodyPr wrap="square" rtlCol="0">
            <a:spAutoFit/>
          </a:bodyPr>
          <a:lstStyle/>
          <a:p>
            <a:r>
              <a:rPr lang="es-ES" b="1" dirty="0" err="1"/>
              <a:t>WebRTC</a:t>
            </a:r>
            <a:endParaRPr lang="es-ES" b="1" dirty="0"/>
          </a:p>
        </p:txBody>
      </p:sp>
      <p:sp>
        <p:nvSpPr>
          <p:cNvPr id="6" name="CuadroTexto 5">
            <a:extLst>
              <a:ext uri="{FF2B5EF4-FFF2-40B4-BE49-F238E27FC236}">
                <a16:creationId xmlns:a16="http://schemas.microsoft.com/office/drawing/2014/main" id="{8DD16CEA-7A7E-9CF0-4F3B-24EE7591660C}"/>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Tree>
    <p:extLst>
      <p:ext uri="{BB962C8B-B14F-4D97-AF65-F5344CB8AC3E}">
        <p14:creationId xmlns:p14="http://schemas.microsoft.com/office/powerpoint/2010/main" val="1555819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6123184-11BD-E07A-F4D5-60A90638F3F5}"/>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5" name="CuadroTexto 4">
            <a:extLst>
              <a:ext uri="{FF2B5EF4-FFF2-40B4-BE49-F238E27FC236}">
                <a16:creationId xmlns:a16="http://schemas.microsoft.com/office/drawing/2014/main" id="{556C2336-12E1-574F-FBB0-232965FFA133}"/>
              </a:ext>
            </a:extLst>
          </p:cNvPr>
          <p:cNvSpPr txBox="1"/>
          <p:nvPr/>
        </p:nvSpPr>
        <p:spPr>
          <a:xfrm>
            <a:off x="487820" y="773052"/>
            <a:ext cx="3206651" cy="369332"/>
          </a:xfrm>
          <a:prstGeom prst="rect">
            <a:avLst/>
          </a:prstGeom>
          <a:noFill/>
        </p:spPr>
        <p:txBody>
          <a:bodyPr wrap="square" rtlCol="0">
            <a:spAutoFit/>
          </a:bodyPr>
          <a:lstStyle/>
          <a:p>
            <a:r>
              <a:rPr lang="es-ES" b="1" dirty="0"/>
              <a:t>Socket.io</a:t>
            </a:r>
          </a:p>
        </p:txBody>
      </p:sp>
      <p:sp>
        <p:nvSpPr>
          <p:cNvPr id="6" name="CuadroTexto 5">
            <a:extLst>
              <a:ext uri="{FF2B5EF4-FFF2-40B4-BE49-F238E27FC236}">
                <a16:creationId xmlns:a16="http://schemas.microsoft.com/office/drawing/2014/main" id="{8DD16CEA-7A7E-9CF0-4F3B-24EE7591660C}"/>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Tree>
    <p:extLst>
      <p:ext uri="{BB962C8B-B14F-4D97-AF65-F5344CB8AC3E}">
        <p14:creationId xmlns:p14="http://schemas.microsoft.com/office/powerpoint/2010/main" val="352658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6123184-11BD-E07A-F4D5-60A90638F3F5}"/>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556C2336-12E1-574F-FBB0-232965FFA133}"/>
              </a:ext>
            </a:extLst>
          </p:cNvPr>
          <p:cNvSpPr txBox="1"/>
          <p:nvPr/>
        </p:nvSpPr>
        <p:spPr>
          <a:xfrm>
            <a:off x="487820" y="773052"/>
            <a:ext cx="3206651" cy="369332"/>
          </a:xfrm>
          <a:prstGeom prst="rect">
            <a:avLst/>
          </a:prstGeom>
          <a:noFill/>
        </p:spPr>
        <p:txBody>
          <a:bodyPr wrap="square" rtlCol="0">
            <a:spAutoFit/>
          </a:bodyPr>
          <a:lstStyle/>
          <a:p>
            <a:r>
              <a:rPr lang="es-ES" b="1" dirty="0"/>
              <a:t>SSE</a:t>
            </a:r>
          </a:p>
        </p:txBody>
      </p:sp>
      <p:sp>
        <p:nvSpPr>
          <p:cNvPr id="6" name="CuadroTexto 5">
            <a:extLst>
              <a:ext uri="{FF2B5EF4-FFF2-40B4-BE49-F238E27FC236}">
                <a16:creationId xmlns:a16="http://schemas.microsoft.com/office/drawing/2014/main" id="{8DD16CEA-7A7E-9CF0-4F3B-24EE7591660C}"/>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Tree>
    <p:extLst>
      <p:ext uri="{BB962C8B-B14F-4D97-AF65-F5344CB8AC3E}">
        <p14:creationId xmlns:p14="http://schemas.microsoft.com/office/powerpoint/2010/main" val="240797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22" name="CuadroTexto 21">
            <a:extLst>
              <a:ext uri="{FF2B5EF4-FFF2-40B4-BE49-F238E27FC236}">
                <a16:creationId xmlns:a16="http://schemas.microsoft.com/office/drawing/2014/main" id="{13F7C6B6-AA28-D05B-84B0-DBA8315B3383}"/>
              </a:ext>
            </a:extLst>
          </p:cNvPr>
          <p:cNvSpPr txBox="1"/>
          <p:nvPr/>
        </p:nvSpPr>
        <p:spPr>
          <a:xfrm>
            <a:off x="470145" y="813555"/>
            <a:ext cx="9008833" cy="5355312"/>
          </a:xfrm>
          <a:prstGeom prst="rect">
            <a:avLst/>
          </a:prstGeom>
          <a:noFill/>
        </p:spPr>
        <p:txBody>
          <a:bodyPr wrap="square">
            <a:spAutoFit/>
          </a:bodyPr>
          <a:lstStyle/>
          <a:p>
            <a:pPr algn="just"/>
            <a:r>
              <a:rPr lang="es-ES" b="1" dirty="0">
                <a:solidFill>
                  <a:schemeClr val="accent6"/>
                </a:solidFill>
              </a:rPr>
              <a:t>Respuestas Inmediatas:</a:t>
            </a:r>
          </a:p>
          <a:p>
            <a:pPr algn="just"/>
            <a:r>
              <a:rPr lang="es-ES" dirty="0"/>
              <a:t>La comunicación en tiempo real permite respuestas inmediatas entre servidores y clientes, lo que es esencial en aplicaciones que requieren interactividad rápida.</a:t>
            </a:r>
          </a:p>
          <a:p>
            <a:pPr algn="just"/>
            <a:endParaRPr lang="es-ES" dirty="0"/>
          </a:p>
          <a:p>
            <a:pPr algn="just"/>
            <a:r>
              <a:rPr lang="es-ES" b="1" dirty="0">
                <a:solidFill>
                  <a:schemeClr val="accent6"/>
                </a:solidFill>
              </a:rPr>
              <a:t>Mejora de la Experiencia del Usuario:</a:t>
            </a:r>
          </a:p>
          <a:p>
            <a:pPr algn="just"/>
            <a:r>
              <a:rPr lang="es-ES" dirty="0"/>
              <a:t>Proporciona una experiencia de usuario más fluida y receptiva, especialmente en aplicaciones web y móviles.</a:t>
            </a:r>
          </a:p>
          <a:p>
            <a:pPr algn="just"/>
            <a:endParaRPr lang="es-ES" dirty="0"/>
          </a:p>
          <a:p>
            <a:pPr algn="just"/>
            <a:r>
              <a:rPr lang="es-ES" b="1" dirty="0">
                <a:solidFill>
                  <a:schemeClr val="accent6"/>
                </a:solidFill>
              </a:rPr>
              <a:t>Actualización en Tiempo Real:</a:t>
            </a:r>
          </a:p>
          <a:p>
            <a:pPr algn="just"/>
            <a:r>
              <a:rPr lang="es-ES" dirty="0"/>
              <a:t>La información se actualiza en tiempo real, lo que es beneficioso en situaciones en las que la información cambia con frecuencia.</a:t>
            </a:r>
          </a:p>
          <a:p>
            <a:pPr algn="just"/>
            <a:endParaRPr lang="es-ES" dirty="0"/>
          </a:p>
          <a:p>
            <a:pPr algn="just"/>
            <a:r>
              <a:rPr lang="es-ES" b="1" dirty="0">
                <a:solidFill>
                  <a:schemeClr val="accent6"/>
                </a:solidFill>
              </a:rPr>
              <a:t>Mayor Eficiencia:</a:t>
            </a:r>
          </a:p>
          <a:p>
            <a:pPr algn="just"/>
            <a:r>
              <a:rPr lang="es-ES" dirty="0"/>
              <a:t>Permite una mayor eficiencia en la transmisión de datos, ya que la comunicación ocurre de manera instantánea.</a:t>
            </a:r>
          </a:p>
          <a:p>
            <a:pPr algn="just"/>
            <a:endParaRPr lang="es-ES" dirty="0"/>
          </a:p>
          <a:p>
            <a:pPr algn="just"/>
            <a:r>
              <a:rPr lang="es-ES" b="1" dirty="0">
                <a:solidFill>
                  <a:schemeClr val="accent6"/>
                </a:solidFill>
              </a:rPr>
              <a:t>Interactividad:</a:t>
            </a:r>
          </a:p>
          <a:p>
            <a:pPr algn="just"/>
            <a:r>
              <a:rPr lang="es-ES" dirty="0"/>
              <a:t>Facilita la interactividad en aplicaciones en las que es crucial, como juegos en línea o sistemas de chat.</a:t>
            </a:r>
          </a:p>
        </p:txBody>
      </p:sp>
      <p:pic>
        <p:nvPicPr>
          <p:cNvPr id="8194" name="Picture 2">
            <a:extLst>
              <a:ext uri="{FF2B5EF4-FFF2-40B4-BE49-F238E27FC236}">
                <a16:creationId xmlns:a16="http://schemas.microsoft.com/office/drawing/2014/main" id="{0FEBA559-4579-2773-5992-7868C27E9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853439"/>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09D24C9-481D-DC4B-1DFB-FC7055627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1955073"/>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6507EB-1781-42FE-3CE0-2B83DC6AB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3023677"/>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EA45A47-597F-F4CD-9C57-E7FFB728A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9" y="4177563"/>
            <a:ext cx="293543" cy="293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EFA88B9-EC8A-3687-BCDA-40113B03F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02" y="5270489"/>
            <a:ext cx="293543" cy="29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84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470263" y="1300949"/>
            <a:ext cx="9081144" cy="4524315"/>
          </a:xfrm>
          <a:prstGeom prst="rect">
            <a:avLst/>
          </a:prstGeom>
          <a:noFill/>
        </p:spPr>
        <p:txBody>
          <a:bodyPr wrap="square">
            <a:spAutoFit/>
          </a:bodyPr>
          <a:lstStyle/>
          <a:p>
            <a:pPr algn="just"/>
            <a:r>
              <a:rPr lang="es-ES" b="1" dirty="0">
                <a:solidFill>
                  <a:srgbClr val="C00000"/>
                </a:solidFill>
              </a:rPr>
              <a:t>Mayor Carga de Tráfico:</a:t>
            </a:r>
          </a:p>
          <a:p>
            <a:pPr algn="just"/>
            <a:r>
              <a:rPr lang="es-ES" dirty="0"/>
              <a:t>La comunicación en tiempo real puede generar una mayor carga de tráfico en los servidores, lo que puede ser un desafío en términos de escalabilidad.</a:t>
            </a:r>
          </a:p>
          <a:p>
            <a:pPr algn="just"/>
            <a:endParaRPr lang="es-ES" b="1" dirty="0">
              <a:solidFill>
                <a:srgbClr val="C00000"/>
              </a:solidFill>
            </a:endParaRPr>
          </a:p>
          <a:p>
            <a:pPr algn="just"/>
            <a:r>
              <a:rPr lang="es-ES" b="1" dirty="0">
                <a:solidFill>
                  <a:srgbClr val="C00000"/>
                </a:solidFill>
              </a:rPr>
              <a:t>Problemas de Latencia:</a:t>
            </a:r>
          </a:p>
          <a:p>
            <a:pPr algn="just"/>
            <a:r>
              <a:rPr lang="es-ES" dirty="0"/>
              <a:t>Puede haber problemas de latencia, especialmente en redes de baja velocidad o con clientes ubicados geográficamente lejos del servidor.</a:t>
            </a:r>
          </a:p>
          <a:p>
            <a:pPr algn="just"/>
            <a:endParaRPr lang="es-ES" dirty="0"/>
          </a:p>
          <a:p>
            <a:pPr algn="just"/>
            <a:r>
              <a:rPr lang="es-ES" b="1" dirty="0">
                <a:solidFill>
                  <a:srgbClr val="C00000"/>
                </a:solidFill>
              </a:rPr>
              <a:t>Complejidad en la Implementación:</a:t>
            </a:r>
          </a:p>
          <a:p>
            <a:pPr algn="just"/>
            <a:r>
              <a:rPr lang="es-ES" dirty="0"/>
              <a:t>La implementación de sistemas de comunicación en tiempo real puede ser más compleja y requerir una planificación cuidadosa para evitar problemas.</a:t>
            </a:r>
          </a:p>
          <a:p>
            <a:pPr algn="just"/>
            <a:endParaRPr lang="es-ES" dirty="0"/>
          </a:p>
          <a:p>
            <a:pPr algn="just"/>
            <a:r>
              <a:rPr lang="es-ES" b="1" dirty="0">
                <a:solidFill>
                  <a:srgbClr val="C00000"/>
                </a:solidFill>
              </a:rPr>
              <a:t>Seguridad:</a:t>
            </a:r>
          </a:p>
          <a:p>
            <a:pPr algn="just"/>
            <a:r>
              <a:rPr lang="es-ES" dirty="0"/>
              <a:t>La comunicación en tiempo real puede presentar desafíos adicionales en términos de seguridad, ya que la transmisión de datos en tiempo real puede ser más susceptible a amenazas.</a:t>
            </a:r>
          </a:p>
        </p:txBody>
      </p:sp>
      <p:pic>
        <p:nvPicPr>
          <p:cNvPr id="12290" name="Picture 2" descr="Error PNG para descargar gratis">
            <a:extLst>
              <a:ext uri="{FF2B5EF4-FFF2-40B4-BE49-F238E27FC236}">
                <a16:creationId xmlns:a16="http://schemas.microsoft.com/office/drawing/2014/main" id="{98BFC706-7DFD-5FFC-97D5-272365610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37" y="1300949"/>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rror PNG para descargar gratis">
            <a:extLst>
              <a:ext uri="{FF2B5EF4-FFF2-40B4-BE49-F238E27FC236}">
                <a16:creationId xmlns:a16="http://schemas.microsoft.com/office/drawing/2014/main" id="{257EEE07-5A77-D80F-6C88-E6E0BE5D5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37" y="2429916"/>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rror PNG para descargar gratis">
            <a:extLst>
              <a:ext uri="{FF2B5EF4-FFF2-40B4-BE49-F238E27FC236}">
                <a16:creationId xmlns:a16="http://schemas.microsoft.com/office/drawing/2014/main" id="{A5C436CF-0891-3073-C75C-4AECBF628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48" y="3558883"/>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rror PNG para descargar gratis">
            <a:extLst>
              <a:ext uri="{FF2B5EF4-FFF2-40B4-BE49-F238E27FC236}">
                <a16:creationId xmlns:a16="http://schemas.microsoft.com/office/drawing/2014/main" id="{0D30495F-39AC-F87B-EC2F-5CC693396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48" y="4599557"/>
            <a:ext cx="369026" cy="36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766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0C386D-A813-2185-7461-900EF76A4AE2}"/>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08200728-31D8-8654-CDA9-541D543B356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Ventajas y desventajas</a:t>
            </a:r>
          </a:p>
        </p:txBody>
      </p:sp>
      <p:sp>
        <p:nvSpPr>
          <p:cNvPr id="15" name="CuadroTexto 14">
            <a:extLst>
              <a:ext uri="{FF2B5EF4-FFF2-40B4-BE49-F238E27FC236}">
                <a16:creationId xmlns:a16="http://schemas.microsoft.com/office/drawing/2014/main" id="{4B60CBCE-2673-0D6C-1315-721B8DF5EF1F}"/>
              </a:ext>
            </a:extLst>
          </p:cNvPr>
          <p:cNvSpPr txBox="1"/>
          <p:nvPr/>
        </p:nvSpPr>
        <p:spPr>
          <a:xfrm>
            <a:off x="461554" y="979416"/>
            <a:ext cx="9026277" cy="2031325"/>
          </a:xfrm>
          <a:prstGeom prst="rect">
            <a:avLst/>
          </a:prstGeom>
          <a:noFill/>
        </p:spPr>
        <p:txBody>
          <a:bodyPr wrap="square">
            <a:spAutoFit/>
          </a:bodyPr>
          <a:lstStyle/>
          <a:p>
            <a:pPr algn="just"/>
            <a:r>
              <a:rPr lang="es-ES" b="1" dirty="0">
                <a:solidFill>
                  <a:srgbClr val="C00000"/>
                </a:solidFill>
              </a:rPr>
              <a:t>Dependencia de la Conectividad:</a:t>
            </a:r>
          </a:p>
          <a:p>
            <a:pPr algn="just"/>
            <a:r>
              <a:rPr lang="es-ES" dirty="0"/>
              <a:t>La comunicación en tiempo real depende de la conectividad constante, lo que puede ser un inconveniente en entornos con conexión intermitente.</a:t>
            </a:r>
          </a:p>
          <a:p>
            <a:pPr algn="just"/>
            <a:endParaRPr lang="es-ES" dirty="0"/>
          </a:p>
          <a:p>
            <a:pPr algn="just"/>
            <a:r>
              <a:rPr lang="es-ES" b="1" dirty="0">
                <a:solidFill>
                  <a:srgbClr val="C00000"/>
                </a:solidFill>
              </a:rPr>
              <a:t>Mayor Consumo de Recursos:</a:t>
            </a:r>
          </a:p>
          <a:p>
            <a:pPr algn="just"/>
            <a:r>
              <a:rPr lang="es-ES" dirty="0"/>
              <a:t>Puede resultar en un mayor consumo de recursos en comparación con métodos de comunicación asincrónica, especialmente en situaciones de alta carga.</a:t>
            </a:r>
          </a:p>
        </p:txBody>
      </p:sp>
      <p:pic>
        <p:nvPicPr>
          <p:cNvPr id="2" name="Picture 2" descr="Error PNG para descargar gratis">
            <a:extLst>
              <a:ext uri="{FF2B5EF4-FFF2-40B4-BE49-F238E27FC236}">
                <a16:creationId xmlns:a16="http://schemas.microsoft.com/office/drawing/2014/main" id="{A7C2AFF4-C3EB-F9F5-6E1C-9DC5DC900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56" y="979416"/>
            <a:ext cx="369026" cy="369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rror PNG para descargar gratis">
            <a:extLst>
              <a:ext uri="{FF2B5EF4-FFF2-40B4-BE49-F238E27FC236}">
                <a16:creationId xmlns:a16="http://schemas.microsoft.com/office/drawing/2014/main" id="{303B359B-DBCC-B920-3277-836709FB2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56" y="2098468"/>
            <a:ext cx="369026" cy="36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50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757" y="1931925"/>
            <a:ext cx="5170494" cy="344699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48101" y="1195452"/>
            <a:ext cx="1736238" cy="498017"/>
          </a:xfrm>
        </p:spPr>
        <p:txBody>
          <a:bodyPr>
            <a:normAutofit/>
          </a:bodyPr>
          <a:lstStyle/>
          <a:p>
            <a:r>
              <a:rPr lang="es-ES" sz="1800" b="1" dirty="0">
                <a:latin typeface="+mn-lt"/>
              </a:rPr>
              <a:t>Chat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34415" y="1944750"/>
            <a:ext cx="4023483" cy="2246769"/>
          </a:xfrm>
          <a:prstGeom prst="rect">
            <a:avLst/>
          </a:prstGeom>
          <a:noFill/>
        </p:spPr>
        <p:txBody>
          <a:bodyPr wrap="square">
            <a:spAutoFit/>
          </a:bodyPr>
          <a:lstStyle/>
          <a:p>
            <a:pPr marL="285750" indent="-285750">
              <a:buFont typeface="Arial" panose="020B0604020202020204" pitchFamily="34" charset="0"/>
              <a:buChar char="•"/>
            </a:pPr>
            <a:r>
              <a:rPr lang="es-ES" sz="1400" u="sng" dirty="0"/>
              <a:t>Llamadas y reuniones de voz y video</a:t>
            </a:r>
            <a:r>
              <a:rPr lang="es-ES" sz="1400" dirty="0"/>
              <a:t>: </a:t>
            </a:r>
            <a:r>
              <a:rPr lang="es-ES" sz="1400" dirty="0" err="1"/>
              <a:t>Teams</a:t>
            </a:r>
            <a:r>
              <a:rPr lang="es-ES" sz="1400" dirty="0"/>
              <a:t> utiliza </a:t>
            </a:r>
            <a:r>
              <a:rPr lang="es-ES" sz="1400" b="1" dirty="0" err="1"/>
              <a:t>WebRTC</a:t>
            </a:r>
            <a:r>
              <a:rPr lang="es-ES" sz="1400" dirty="0"/>
              <a:t> para proporcionar llamadas y reuniones de voz y video de alta calidad.</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Cuando </a:t>
            </a:r>
            <a:r>
              <a:rPr lang="es-ES" sz="1400" u="sng" dirty="0"/>
              <a:t>un usuario recibe una notificación de chat</a:t>
            </a:r>
            <a:r>
              <a:rPr lang="es-ES" sz="1400" dirty="0"/>
              <a:t>, </a:t>
            </a:r>
            <a:r>
              <a:rPr lang="es-ES" sz="1400" dirty="0" err="1"/>
              <a:t>Teams</a:t>
            </a:r>
            <a:r>
              <a:rPr lang="es-ES" sz="1400" dirty="0"/>
              <a:t> envía un evento </a:t>
            </a:r>
            <a:r>
              <a:rPr lang="es-ES" sz="1400" b="1" dirty="0"/>
              <a:t>SSE</a:t>
            </a:r>
            <a:r>
              <a:rPr lang="es-ES" sz="1400" dirty="0"/>
              <a:t> al cliente del usuario. El cliente del usuario puede entonces mostrar la notificación al usuario.</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endParaRPr lang="es-ES" sz="1400" dirty="0"/>
          </a:p>
        </p:txBody>
      </p:sp>
      <p:sp>
        <p:nvSpPr>
          <p:cNvPr id="9" name="CuadroTexto 8">
            <a:extLst>
              <a:ext uri="{FF2B5EF4-FFF2-40B4-BE49-F238E27FC236}">
                <a16:creationId xmlns:a16="http://schemas.microsoft.com/office/drawing/2014/main" id="{01357B23-B6F5-F008-729F-45482DCCCC38}"/>
              </a:ext>
            </a:extLst>
          </p:cNvPr>
          <p:cNvSpPr txBox="1"/>
          <p:nvPr/>
        </p:nvSpPr>
        <p:spPr>
          <a:xfrm>
            <a:off x="5809580" y="4917256"/>
            <a:ext cx="3673154" cy="461665"/>
          </a:xfrm>
          <a:prstGeom prst="rect">
            <a:avLst/>
          </a:prstGeom>
          <a:noFill/>
        </p:spPr>
        <p:txBody>
          <a:bodyPr wrap="square">
            <a:spAutoFit/>
          </a:bodyPr>
          <a:lstStyle/>
          <a:p>
            <a:pPr algn="just"/>
            <a:r>
              <a:rPr lang="es-ES" sz="1200" b="1" dirty="0">
                <a:solidFill>
                  <a:schemeClr val="accent6">
                    <a:lumMod val="75000"/>
                  </a:schemeClr>
                </a:solidFill>
              </a:rPr>
              <a:t>Según las estimaciones de Statista, Microsoft </a:t>
            </a:r>
            <a:r>
              <a:rPr lang="es-ES" sz="1200" b="1" dirty="0" err="1">
                <a:solidFill>
                  <a:schemeClr val="accent6">
                    <a:lumMod val="75000"/>
                  </a:schemeClr>
                </a:solidFill>
              </a:rPr>
              <a:t>Teams</a:t>
            </a:r>
            <a:r>
              <a:rPr lang="es-ES" sz="1200" b="1" dirty="0">
                <a:solidFill>
                  <a:schemeClr val="accent6">
                    <a:lumMod val="75000"/>
                  </a:schemeClr>
                </a:solidFill>
              </a:rPr>
              <a:t> recaudó 12.000 millones de dólares en 2022</a:t>
            </a:r>
          </a:p>
        </p:txBody>
      </p:sp>
    </p:spTree>
    <p:extLst>
      <p:ext uri="{BB962C8B-B14F-4D97-AF65-F5344CB8AC3E}">
        <p14:creationId xmlns:p14="http://schemas.microsoft.com/office/powerpoint/2010/main" val="2863961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a:latin typeface="+mn-lt"/>
              </a:rPr>
              <a:t>Juegos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1169551"/>
          </a:xfrm>
          <a:prstGeom prst="rect">
            <a:avLst/>
          </a:prstGeom>
          <a:noFill/>
        </p:spPr>
        <p:txBody>
          <a:bodyPr wrap="square">
            <a:spAutoFit/>
          </a:bodyPr>
          <a:lstStyle/>
          <a:p>
            <a:pPr marL="285750" indent="-285750">
              <a:buFont typeface="Arial" panose="020B0604020202020204" pitchFamily="34" charset="0"/>
              <a:buChar char="•"/>
            </a:pPr>
            <a:r>
              <a:rPr lang="es-ES" sz="1400" dirty="0"/>
              <a:t>Habbo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2067641"/>
            <a:ext cx="5157025" cy="290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665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err="1">
                <a:latin typeface="+mn-lt"/>
              </a:rPr>
              <a:t>Streaming</a:t>
            </a:r>
            <a:r>
              <a:rPr lang="es-ES" sz="1800" b="1" dirty="0">
                <a:latin typeface="+mn-lt"/>
              </a:rPr>
              <a:t> video</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2677656"/>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Twitch</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WebRTC</a:t>
            </a:r>
            <a:r>
              <a:rPr lang="es-ES" sz="1400" dirty="0"/>
              <a:t> para proporcionar audio y vídeo en tiempo real a los espectadores y </a:t>
            </a:r>
            <a:r>
              <a:rPr lang="es-ES" sz="1400" dirty="0" err="1"/>
              <a:t>streamers</a:t>
            </a:r>
            <a:r>
              <a:rPr lang="es-ES" sz="1400" dirty="0"/>
              <a:t> de la aplicación.</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SSE</a:t>
            </a:r>
            <a:r>
              <a:rPr lang="es-ES" sz="1400" dirty="0"/>
              <a:t> para actualizar el estado de las transmisiones en vivo.</a:t>
            </a:r>
          </a:p>
          <a:p>
            <a:endParaRPr lang="es-ES" sz="1400" dirty="0"/>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2045205"/>
            <a:ext cx="5193736" cy="289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08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954107"/>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Investing</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568920"/>
            <a:ext cx="5274513" cy="3996908"/>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565828"/>
            <a:ext cx="4952244" cy="261610"/>
          </a:xfrm>
          <a:prstGeom prst="rect">
            <a:avLst/>
          </a:prstGeom>
          <a:noFill/>
        </p:spPr>
        <p:txBody>
          <a:bodyPr wrap="square">
            <a:spAutoFit/>
          </a:bodyPr>
          <a:lstStyle/>
          <a:p>
            <a:r>
              <a:rPr lang="es-ES" sz="1100" dirty="0"/>
              <a:t>es.investing.com</a:t>
            </a:r>
          </a:p>
        </p:txBody>
      </p:sp>
    </p:spTree>
    <p:extLst>
      <p:ext uri="{BB962C8B-B14F-4D97-AF65-F5344CB8AC3E}">
        <p14:creationId xmlns:p14="http://schemas.microsoft.com/office/powerpoint/2010/main" val="767249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“sondeo largo” es la forma más sencilla de tener una conexión persistente con el servidor. No utiliza ningún protocolo específico como “</a:t>
            </a:r>
            <a:r>
              <a:rPr lang="es-ES" dirty="0" err="1"/>
              <a:t>WebSocket</a:t>
            </a:r>
            <a:r>
              <a:rPr lang="es-ES" dirty="0"/>
              <a: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22</a:t>
            </a:fld>
            <a:endParaRPr lang="es-ES"/>
          </a:p>
        </p:txBody>
      </p:sp>
      <p:pic>
        <p:nvPicPr>
          <p:cNvPr id="5" name="Imagen 4">
            <a:extLst>
              <a:ext uri="{FF2B5EF4-FFF2-40B4-BE49-F238E27FC236}">
                <a16:creationId xmlns:a16="http://schemas.microsoft.com/office/drawing/2014/main" id="{A0D2E5C8-96A4-BEA3-6937-F86135679A7E}"/>
              </a:ext>
            </a:extLst>
          </p:cNvPr>
          <p:cNvPicPr>
            <a:picLocks noChangeAspect="1"/>
          </p:cNvPicPr>
          <p:nvPr/>
        </p:nvPicPr>
        <p:blipFill>
          <a:blip r:embed="rId2"/>
          <a:stretch>
            <a:fillRect/>
          </a:stretch>
        </p:blipFill>
        <p:spPr>
          <a:xfrm>
            <a:off x="2597985" y="3208744"/>
            <a:ext cx="4819957" cy="2675694"/>
          </a:xfrm>
          <a:prstGeom prst="rect">
            <a:avLst/>
          </a:prstGeom>
        </p:spPr>
      </p:pic>
    </p:spTree>
    <p:extLst>
      <p:ext uri="{BB962C8B-B14F-4D97-AF65-F5344CB8AC3E}">
        <p14:creationId xmlns:p14="http://schemas.microsoft.com/office/powerpoint/2010/main" val="945235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CC5D1B-D332-1DEB-1D9D-711E3D536818}"/>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5" name="CuadroTexto 4">
            <a:extLst>
              <a:ext uri="{FF2B5EF4-FFF2-40B4-BE49-F238E27FC236}">
                <a16:creationId xmlns:a16="http://schemas.microsoft.com/office/drawing/2014/main" id="{F006E950-C63E-2403-65CF-CC263884CEF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 name="Rectángulo: esquinas redondeadas 2">
            <a:extLst>
              <a:ext uri="{FF2B5EF4-FFF2-40B4-BE49-F238E27FC236}">
                <a16:creationId xmlns:a16="http://schemas.microsoft.com/office/drawing/2014/main" id="{6C81E482-E0DD-2442-7445-E257E97BC936}"/>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CuadroTexto 5">
            <a:extLst>
              <a:ext uri="{FF2B5EF4-FFF2-40B4-BE49-F238E27FC236}">
                <a16:creationId xmlns:a16="http://schemas.microsoft.com/office/drawing/2014/main" id="{DFBB22A9-2436-5FE3-0C5D-BB7BEB1C0F7F}"/>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7" name="Rectángulo: esquinas redondeadas 6">
            <a:extLst>
              <a:ext uri="{FF2B5EF4-FFF2-40B4-BE49-F238E27FC236}">
                <a16:creationId xmlns:a16="http://schemas.microsoft.com/office/drawing/2014/main" id="{18731BB1-FF09-70A8-1363-D01870CF8B07}"/>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F431960F-9FFC-BCA8-5A78-798570DB986F}"/>
              </a:ext>
            </a:extLst>
          </p:cNvPr>
          <p:cNvSpPr txBox="1"/>
          <p:nvPr/>
        </p:nvSpPr>
        <p:spPr>
          <a:xfrm>
            <a:off x="6884375" y="1438507"/>
            <a:ext cx="2710543" cy="369332"/>
          </a:xfrm>
          <a:prstGeom prst="rect">
            <a:avLst/>
          </a:prstGeom>
          <a:noFill/>
        </p:spPr>
        <p:txBody>
          <a:bodyPr wrap="square" rtlCol="0">
            <a:spAutoFit/>
          </a:bodyPr>
          <a:lstStyle/>
          <a:p>
            <a:pPr algn="ctr"/>
            <a:r>
              <a:rPr lang="es-ES" dirty="0"/>
              <a:t>Servidor Web (Backend)</a:t>
            </a:r>
          </a:p>
        </p:txBody>
      </p:sp>
      <p:cxnSp>
        <p:nvCxnSpPr>
          <p:cNvPr id="10" name="Conector recto de flecha 9">
            <a:extLst>
              <a:ext uri="{FF2B5EF4-FFF2-40B4-BE49-F238E27FC236}">
                <a16:creationId xmlns:a16="http://schemas.microsoft.com/office/drawing/2014/main" id="{BDB0A29C-5AFB-D7F8-2304-FA8DA5BD27A0}"/>
              </a:ext>
            </a:extLst>
          </p:cNvPr>
          <p:cNvCxnSpPr/>
          <p:nvPr/>
        </p:nvCxnSpPr>
        <p:spPr>
          <a:xfrm>
            <a:off x="3233854" y="1670566"/>
            <a:ext cx="34457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D686501A-2BDF-C7ED-F405-F8C852EA224D}"/>
              </a:ext>
            </a:extLst>
          </p:cNvPr>
          <p:cNvSpPr txBox="1"/>
          <p:nvPr/>
        </p:nvSpPr>
        <p:spPr>
          <a:xfrm>
            <a:off x="3233854" y="1368140"/>
            <a:ext cx="3445726" cy="379140"/>
          </a:xfrm>
          <a:prstGeom prst="rect">
            <a:avLst/>
          </a:prstGeom>
          <a:noFill/>
        </p:spPr>
        <p:txBody>
          <a:bodyPr wrap="square" rtlCol="0">
            <a:spAutoFit/>
          </a:bodyPr>
          <a:lstStyle/>
          <a:p>
            <a:pPr algn="ctr"/>
            <a:r>
              <a:rPr lang="es-ES" dirty="0"/>
              <a:t>Solicitud HTTP</a:t>
            </a:r>
          </a:p>
        </p:txBody>
      </p:sp>
      <p:sp>
        <p:nvSpPr>
          <p:cNvPr id="13" name="CuadroTexto 12">
            <a:extLst>
              <a:ext uri="{FF2B5EF4-FFF2-40B4-BE49-F238E27FC236}">
                <a16:creationId xmlns:a16="http://schemas.microsoft.com/office/drawing/2014/main" id="{1E23B85F-F7B8-204D-1C8B-3E77A930CE08}"/>
              </a:ext>
            </a:extLst>
          </p:cNvPr>
          <p:cNvSpPr txBox="1"/>
          <p:nvPr/>
        </p:nvSpPr>
        <p:spPr>
          <a:xfrm>
            <a:off x="3278703" y="1613468"/>
            <a:ext cx="3445726" cy="369332"/>
          </a:xfrm>
          <a:prstGeom prst="rect">
            <a:avLst/>
          </a:prstGeom>
          <a:noFill/>
        </p:spPr>
        <p:txBody>
          <a:bodyPr wrap="square" rtlCol="0">
            <a:spAutoFit/>
          </a:bodyPr>
          <a:lstStyle/>
          <a:p>
            <a:pPr algn="ctr"/>
            <a:r>
              <a:rPr lang="es-ES" dirty="0"/>
              <a:t>Esperar por los datos</a:t>
            </a:r>
          </a:p>
        </p:txBody>
      </p:sp>
      <p:cxnSp>
        <p:nvCxnSpPr>
          <p:cNvPr id="15" name="Conector recto de flecha 14">
            <a:extLst>
              <a:ext uri="{FF2B5EF4-FFF2-40B4-BE49-F238E27FC236}">
                <a16:creationId xmlns:a16="http://schemas.microsoft.com/office/drawing/2014/main" id="{5149608B-47C4-A25F-1469-44F1EE5D746D}"/>
              </a:ext>
            </a:extLst>
          </p:cNvPr>
          <p:cNvCxnSpPr/>
          <p:nvPr/>
        </p:nvCxnSpPr>
        <p:spPr>
          <a:xfrm flipH="1">
            <a:off x="3233854" y="2542478"/>
            <a:ext cx="3650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150A6626-0B16-AA6B-F663-B6BD132A13FE}"/>
              </a:ext>
            </a:extLst>
          </p:cNvPr>
          <p:cNvSpPr txBox="1"/>
          <p:nvPr/>
        </p:nvSpPr>
        <p:spPr>
          <a:xfrm>
            <a:off x="3233853" y="2173146"/>
            <a:ext cx="3650522" cy="369332"/>
          </a:xfrm>
          <a:prstGeom prst="rect">
            <a:avLst/>
          </a:prstGeom>
          <a:noFill/>
        </p:spPr>
        <p:txBody>
          <a:bodyPr wrap="square" rtlCol="0">
            <a:spAutoFit/>
          </a:bodyPr>
          <a:lstStyle/>
          <a:p>
            <a:pPr algn="ctr"/>
            <a:r>
              <a:rPr lang="es-ES" dirty="0"/>
              <a:t>Respuesta</a:t>
            </a:r>
          </a:p>
        </p:txBody>
      </p:sp>
      <p:sp>
        <p:nvSpPr>
          <p:cNvPr id="18" name="CuadroTexto 17">
            <a:extLst>
              <a:ext uri="{FF2B5EF4-FFF2-40B4-BE49-F238E27FC236}">
                <a16:creationId xmlns:a16="http://schemas.microsoft.com/office/drawing/2014/main" id="{5D568A6F-0141-A215-9515-C00770FB193C}"/>
              </a:ext>
            </a:extLst>
          </p:cNvPr>
          <p:cNvSpPr txBox="1"/>
          <p:nvPr/>
        </p:nvSpPr>
        <p:spPr>
          <a:xfrm>
            <a:off x="3296670" y="3353179"/>
            <a:ext cx="3445726" cy="379140"/>
          </a:xfrm>
          <a:prstGeom prst="rect">
            <a:avLst/>
          </a:prstGeom>
          <a:noFill/>
        </p:spPr>
        <p:txBody>
          <a:bodyPr wrap="square" rtlCol="0">
            <a:spAutoFit/>
          </a:bodyPr>
          <a:lstStyle/>
          <a:p>
            <a:pPr algn="ctr"/>
            <a:r>
              <a:rPr lang="es-ES" dirty="0"/>
              <a:t>Solicitud HTTP</a:t>
            </a:r>
          </a:p>
        </p:txBody>
      </p:sp>
      <p:sp>
        <p:nvSpPr>
          <p:cNvPr id="19" name="CuadroTexto 18">
            <a:extLst>
              <a:ext uri="{FF2B5EF4-FFF2-40B4-BE49-F238E27FC236}">
                <a16:creationId xmlns:a16="http://schemas.microsoft.com/office/drawing/2014/main" id="{3235A321-0571-2B47-A6AF-49433C4FCCD6}"/>
              </a:ext>
            </a:extLst>
          </p:cNvPr>
          <p:cNvSpPr txBox="1"/>
          <p:nvPr/>
        </p:nvSpPr>
        <p:spPr>
          <a:xfrm>
            <a:off x="3341519" y="3631960"/>
            <a:ext cx="3445726" cy="369332"/>
          </a:xfrm>
          <a:prstGeom prst="rect">
            <a:avLst/>
          </a:prstGeom>
          <a:noFill/>
        </p:spPr>
        <p:txBody>
          <a:bodyPr wrap="square" rtlCol="0">
            <a:spAutoFit/>
          </a:bodyPr>
          <a:lstStyle/>
          <a:p>
            <a:pPr algn="ctr"/>
            <a:r>
              <a:rPr lang="es-ES" dirty="0"/>
              <a:t>Esperar por los datos</a:t>
            </a:r>
          </a:p>
        </p:txBody>
      </p:sp>
      <p:cxnSp>
        <p:nvCxnSpPr>
          <p:cNvPr id="20" name="Conector recto de flecha 19">
            <a:extLst>
              <a:ext uri="{FF2B5EF4-FFF2-40B4-BE49-F238E27FC236}">
                <a16:creationId xmlns:a16="http://schemas.microsoft.com/office/drawing/2014/main" id="{03EEA9DA-E195-3893-09F3-D9D91708AAF2}"/>
              </a:ext>
            </a:extLst>
          </p:cNvPr>
          <p:cNvCxnSpPr/>
          <p:nvPr/>
        </p:nvCxnSpPr>
        <p:spPr>
          <a:xfrm flipH="1">
            <a:off x="3256280" y="4363658"/>
            <a:ext cx="3650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885CA529-4112-1B07-D9C4-97F52AAA4BD6}"/>
              </a:ext>
            </a:extLst>
          </p:cNvPr>
          <p:cNvSpPr txBox="1"/>
          <p:nvPr/>
        </p:nvSpPr>
        <p:spPr>
          <a:xfrm>
            <a:off x="3256279" y="3994326"/>
            <a:ext cx="3650522" cy="369332"/>
          </a:xfrm>
          <a:prstGeom prst="rect">
            <a:avLst/>
          </a:prstGeom>
          <a:noFill/>
        </p:spPr>
        <p:txBody>
          <a:bodyPr wrap="square" rtlCol="0">
            <a:spAutoFit/>
          </a:bodyPr>
          <a:lstStyle/>
          <a:p>
            <a:pPr algn="ctr"/>
            <a:r>
              <a:rPr lang="es-ES" dirty="0"/>
              <a:t>Respuesta</a:t>
            </a:r>
          </a:p>
        </p:txBody>
      </p:sp>
      <p:cxnSp>
        <p:nvCxnSpPr>
          <p:cNvPr id="25" name="Conector recto de flecha 24">
            <a:extLst>
              <a:ext uri="{FF2B5EF4-FFF2-40B4-BE49-F238E27FC236}">
                <a16:creationId xmlns:a16="http://schemas.microsoft.com/office/drawing/2014/main" id="{1A71DC79-8FD4-E9D8-B810-CB025A39196D}"/>
              </a:ext>
            </a:extLst>
          </p:cNvPr>
          <p:cNvCxnSpPr>
            <a:cxnSpLocks/>
          </p:cNvCxnSpPr>
          <p:nvPr/>
        </p:nvCxnSpPr>
        <p:spPr>
          <a:xfrm>
            <a:off x="3159148" y="3658320"/>
            <a:ext cx="3765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Mensaje de amor - Iconos gratis de comunicaciones">
            <a:extLst>
              <a:ext uri="{FF2B5EF4-FFF2-40B4-BE49-F238E27FC236}">
                <a16:creationId xmlns:a16="http://schemas.microsoft.com/office/drawing/2014/main" id="{D8871A34-88B8-F18E-5B90-5670B6B07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491" y="285729"/>
            <a:ext cx="864661" cy="864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neration">
            <a:extLst>
              <a:ext uri="{FF2B5EF4-FFF2-40B4-BE49-F238E27FC236}">
                <a16:creationId xmlns:a16="http://schemas.microsoft.com/office/drawing/2014/main" id="{4DE4F1F0-B4F1-1AD3-D36F-E3B08F49A33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26270" y1="84180" x2="26758" y2="87695"/>
                      </a14:backgroundRemoval>
                    </a14:imgEffect>
                  </a14:imgLayer>
                </a14:imgProps>
              </a:ext>
              <a:ext uri="{28A0092B-C50C-407E-A947-70E740481C1C}">
                <a14:useLocalDpi xmlns:a14="http://schemas.microsoft.com/office/drawing/2010/main" val="0"/>
              </a:ext>
            </a:extLst>
          </a:blip>
          <a:srcRect l="15146" t="4784" r="15395" b="7161"/>
          <a:stretch/>
        </p:blipFill>
        <p:spPr bwMode="auto">
          <a:xfrm>
            <a:off x="7593496" y="3624218"/>
            <a:ext cx="1510748" cy="19151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ation">
            <a:extLst>
              <a:ext uri="{FF2B5EF4-FFF2-40B4-BE49-F238E27FC236}">
                <a16:creationId xmlns:a16="http://schemas.microsoft.com/office/drawing/2014/main" id="{63948A84-DEA5-510D-CDF4-6E4591EB19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33834" t="24478" r="31208" b="23806"/>
          <a:stretch/>
        </p:blipFill>
        <p:spPr bwMode="auto">
          <a:xfrm>
            <a:off x="1815548" y="3816626"/>
            <a:ext cx="1083465" cy="16028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neration">
            <a:extLst>
              <a:ext uri="{FF2B5EF4-FFF2-40B4-BE49-F238E27FC236}">
                <a16:creationId xmlns:a16="http://schemas.microsoft.com/office/drawing/2014/main" id="{B1E48644-656F-23E8-6EE6-2EC66788DCC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4551" b="86719" l="30566" r="71484">
                        <a14:foregroundMark x1="46777" y1="32227" x2="42480" y2="34570"/>
                        <a14:foregroundMark x1="56250" y1="31836" x2="55078" y2="34180"/>
                        <a14:foregroundMark x1="39844" y1="16602" x2="42090" y2="14844"/>
                        <a14:foregroundMark x1="53516" y1="77832" x2="53906" y2="82910"/>
                        <a14:foregroundMark x1="43652" y1="86719" x2="45996" y2="76953"/>
                        <a14:foregroundMark x1="59277" y1="86523" x2="59277" y2="86523"/>
                      </a14:backgroundRemoval>
                    </a14:imgEffect>
                    <a14:imgEffect>
                      <a14:brightnessContrast contrast="20000"/>
                    </a14:imgEffect>
                  </a14:imgLayer>
                </a14:imgProps>
              </a:ext>
              <a:ext uri="{28A0092B-C50C-407E-A947-70E740481C1C}">
                <a14:useLocalDpi xmlns:a14="http://schemas.microsoft.com/office/drawing/2010/main" val="0"/>
              </a:ext>
            </a:extLst>
          </a:blip>
          <a:srcRect l="25586" t="6241" r="23254" b="9552"/>
          <a:stretch/>
        </p:blipFill>
        <p:spPr bwMode="auto">
          <a:xfrm>
            <a:off x="665759" y="3624218"/>
            <a:ext cx="1083848" cy="178397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ector recto 26">
            <a:extLst>
              <a:ext uri="{FF2B5EF4-FFF2-40B4-BE49-F238E27FC236}">
                <a16:creationId xmlns:a16="http://schemas.microsoft.com/office/drawing/2014/main" id="{0057455A-EC74-39A8-FC72-B6F07AF2AFFC}"/>
              </a:ext>
            </a:extLst>
          </p:cNvPr>
          <p:cNvCxnSpPr>
            <a:cxnSpLocks/>
          </p:cNvCxnSpPr>
          <p:nvPr/>
        </p:nvCxnSpPr>
        <p:spPr>
          <a:xfrm>
            <a:off x="3118756" y="3048000"/>
            <a:ext cx="3806011" cy="0"/>
          </a:xfrm>
          <a:prstGeom prst="line">
            <a:avLst/>
          </a:prstGeom>
          <a:ln>
            <a:solidFill>
              <a:srgbClr val="FFCB05"/>
            </a:solidFill>
            <a:prstDash val="lgDash"/>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CBEC5BE7-5796-3196-4303-70B5FF3A10B8}"/>
              </a:ext>
            </a:extLst>
          </p:cNvPr>
          <p:cNvSpPr txBox="1"/>
          <p:nvPr/>
        </p:nvSpPr>
        <p:spPr>
          <a:xfrm>
            <a:off x="3118755" y="2796210"/>
            <a:ext cx="3788046" cy="307777"/>
          </a:xfrm>
          <a:prstGeom prst="rect">
            <a:avLst/>
          </a:prstGeom>
          <a:noFill/>
        </p:spPr>
        <p:txBody>
          <a:bodyPr wrap="square" rtlCol="0">
            <a:spAutoFit/>
          </a:bodyPr>
          <a:lstStyle/>
          <a:p>
            <a:pPr algn="ctr"/>
            <a:r>
              <a:rPr lang="es-ES" sz="1400" dirty="0"/>
              <a:t>Cierre</a:t>
            </a:r>
            <a:endParaRPr lang="es-ES" dirty="0"/>
          </a:p>
        </p:txBody>
      </p:sp>
    </p:spTree>
    <p:extLst>
      <p:ext uri="{BB962C8B-B14F-4D97-AF65-F5344CB8AC3E}">
        <p14:creationId xmlns:p14="http://schemas.microsoft.com/office/powerpoint/2010/main" val="302748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7407A3F-80CF-E11A-8EFD-9151A24C04A2}"/>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8" name="CuadroTexto 7">
            <a:extLst>
              <a:ext uri="{FF2B5EF4-FFF2-40B4-BE49-F238E27FC236}">
                <a16:creationId xmlns:a16="http://schemas.microsoft.com/office/drawing/2014/main" id="{5C21D414-7C12-03E0-F30B-212A846DE606}"/>
              </a:ext>
            </a:extLst>
          </p:cNvPr>
          <p:cNvSpPr txBox="1"/>
          <p:nvPr/>
        </p:nvSpPr>
        <p:spPr>
          <a:xfrm>
            <a:off x="334537" y="612845"/>
            <a:ext cx="9255512" cy="3693319"/>
          </a:xfrm>
          <a:prstGeom prst="rect">
            <a:avLst/>
          </a:prstGeom>
          <a:noFill/>
        </p:spPr>
        <p:txBody>
          <a:bodyPr wrap="square">
            <a:spAutoFit/>
          </a:bodyPr>
          <a:lstStyle/>
          <a:p>
            <a:r>
              <a:rPr lang="es-ES" dirty="0"/>
              <a:t>Ventajas del Long </a:t>
            </a:r>
            <a:r>
              <a:rPr lang="es-ES" dirty="0" err="1"/>
              <a:t>Polling</a:t>
            </a:r>
            <a:r>
              <a:rPr lang="es-ES" dirty="0"/>
              <a:t>:</a:t>
            </a:r>
          </a:p>
          <a:p>
            <a:endParaRPr lang="es-ES" dirty="0"/>
          </a:p>
          <a:p>
            <a:r>
              <a:rPr lang="es-ES" dirty="0"/>
              <a:t>Compatibilidad: Funciona en entornos donde las tecnologías más avanzadas, como los </a:t>
            </a:r>
            <a:r>
              <a:rPr lang="es-ES" dirty="0" err="1"/>
              <a:t>websockets</a:t>
            </a:r>
            <a:r>
              <a:rPr lang="es-ES" dirty="0"/>
              <a:t>, no están disponibles o son difíciles de implementar.</a:t>
            </a:r>
          </a:p>
          <a:p>
            <a:endParaRPr lang="es-ES" dirty="0"/>
          </a:p>
          <a:p>
            <a:r>
              <a:rPr lang="es-ES" dirty="0"/>
              <a:t>Fácil Implementación: Es relativamente fácil de implementar en comparación con otras técnicas más complejas, como los </a:t>
            </a:r>
            <a:r>
              <a:rPr lang="es-ES" dirty="0" err="1"/>
              <a:t>websockets</a:t>
            </a:r>
            <a:r>
              <a:rPr lang="es-ES" dirty="0"/>
              <a:t>.</a:t>
            </a:r>
          </a:p>
          <a:p>
            <a:endParaRPr lang="es-ES" dirty="0"/>
          </a:p>
          <a:p>
            <a:r>
              <a:rPr lang="es-ES" dirty="0"/>
              <a:t>Simple Integración con Infraestructuras Existentes: Puede integrarse fácilmente con infraestructuras existentes basadas en HTTP, ya que utiliza el mismo protocolo.</a:t>
            </a:r>
          </a:p>
          <a:p>
            <a:endParaRPr lang="es-ES" dirty="0"/>
          </a:p>
          <a:p>
            <a:r>
              <a:rPr lang="es-ES" dirty="0"/>
              <a:t>Menor Carga en el Servidor: En comparación con las solicitudes constantes, </a:t>
            </a:r>
            <a:r>
              <a:rPr lang="es-ES" dirty="0" err="1"/>
              <a:t>long</a:t>
            </a:r>
            <a:r>
              <a:rPr lang="es-ES" dirty="0"/>
              <a:t> </a:t>
            </a:r>
            <a:r>
              <a:rPr lang="es-ES" dirty="0" err="1"/>
              <a:t>polling</a:t>
            </a:r>
            <a:r>
              <a:rPr lang="es-ES" dirty="0"/>
              <a:t> puede reducir la carga en el servidor al esperar hasta que haya datos disponibles antes de responder.</a:t>
            </a:r>
          </a:p>
        </p:txBody>
      </p:sp>
    </p:spTree>
    <p:extLst>
      <p:ext uri="{BB962C8B-B14F-4D97-AF65-F5344CB8AC3E}">
        <p14:creationId xmlns:p14="http://schemas.microsoft.com/office/powerpoint/2010/main" val="2874283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A56198-5456-02F1-85F2-CF544D0A622F}"/>
              </a:ext>
            </a:extLst>
          </p:cNvPr>
          <p:cNvSpPr>
            <a:spLocks noGrp="1"/>
          </p:cNvSpPr>
          <p:nvPr>
            <p:ph type="sldNum" sz="quarter" idx="12"/>
          </p:nvPr>
        </p:nvSpPr>
        <p:spPr/>
        <p:txBody>
          <a:bodyPr/>
          <a:lstStyle/>
          <a:p>
            <a:fld id="{9A396ACE-1A63-459D-82B4-27C23849521D}" type="slidenum">
              <a:rPr lang="es-ES" smtClean="0"/>
              <a:t>25</a:t>
            </a:fld>
            <a:endParaRPr lang="es-ES"/>
          </a:p>
        </p:txBody>
      </p:sp>
      <p:sp>
        <p:nvSpPr>
          <p:cNvPr id="8" name="CuadroTexto 7">
            <a:extLst>
              <a:ext uri="{FF2B5EF4-FFF2-40B4-BE49-F238E27FC236}">
                <a16:creationId xmlns:a16="http://schemas.microsoft.com/office/drawing/2014/main" id="{E184677D-D14C-FB18-DA73-5746E599CE10}"/>
              </a:ext>
            </a:extLst>
          </p:cNvPr>
          <p:cNvSpPr txBox="1"/>
          <p:nvPr/>
        </p:nvSpPr>
        <p:spPr>
          <a:xfrm>
            <a:off x="403302" y="507569"/>
            <a:ext cx="9099395" cy="5078313"/>
          </a:xfrm>
          <a:prstGeom prst="rect">
            <a:avLst/>
          </a:prstGeom>
          <a:noFill/>
        </p:spPr>
        <p:txBody>
          <a:bodyPr wrap="square">
            <a:spAutoFit/>
          </a:bodyPr>
          <a:lstStyle/>
          <a:p>
            <a:r>
              <a:rPr lang="es-ES" dirty="0"/>
              <a:t>Desventajas del Long </a:t>
            </a:r>
            <a:r>
              <a:rPr lang="es-ES" dirty="0" err="1"/>
              <a:t>Polling</a:t>
            </a:r>
            <a:r>
              <a:rPr lang="es-ES" dirty="0"/>
              <a:t>:</a:t>
            </a:r>
          </a:p>
          <a:p>
            <a:endParaRPr lang="es-ES" dirty="0"/>
          </a:p>
          <a:p>
            <a:r>
              <a:rPr lang="es-ES" dirty="0"/>
              <a:t>Latencia: Aunque reduce la necesidad de solicitudes frecuentes, aún puede haber cierta latencia, ya que los datos solo se envían cuando hay información nueva disponible.</a:t>
            </a:r>
          </a:p>
          <a:p>
            <a:endParaRPr lang="es-ES" dirty="0"/>
          </a:p>
          <a:p>
            <a:r>
              <a:rPr lang="es-ES" dirty="0"/>
              <a:t>Complejidad en el Código del Cliente: El código del cliente puede volverse más complejo debido a la necesidad de manejar conexiones persistentes y reiniciarlas en caso de </a:t>
            </a:r>
            <a:r>
              <a:rPr lang="es-ES" dirty="0" err="1"/>
              <a:t>timeout</a:t>
            </a:r>
            <a:r>
              <a:rPr lang="es-ES" dirty="0"/>
              <a:t>.</a:t>
            </a:r>
          </a:p>
          <a:p>
            <a:endParaRPr lang="es-ES" dirty="0"/>
          </a:p>
          <a:p>
            <a:r>
              <a:rPr lang="es-ES" dirty="0"/>
              <a:t>Consumo de Recursos en el Servidor: Mantiene conexiones abiertas durante períodos prolongados, lo que puede consumir recursos en el servidor, especialmente en situaciones de alta concurrencia.</a:t>
            </a:r>
          </a:p>
          <a:p>
            <a:endParaRPr lang="es-ES" dirty="0"/>
          </a:p>
          <a:p>
            <a:r>
              <a:rPr lang="es-ES" dirty="0" err="1"/>
              <a:t>Timeouts</a:t>
            </a:r>
            <a:r>
              <a:rPr lang="es-ES" dirty="0"/>
              <a:t> y Reconexiones: La necesidad de manejar </a:t>
            </a:r>
            <a:r>
              <a:rPr lang="es-ES" dirty="0" err="1"/>
              <a:t>timeouts</a:t>
            </a:r>
            <a:r>
              <a:rPr lang="es-ES" dirty="0"/>
              <a:t> y reconexiones puede agregar complejidad y posiblemente afectar la experiencia del usuario.</a:t>
            </a:r>
          </a:p>
          <a:p>
            <a:endParaRPr lang="es-ES" dirty="0"/>
          </a:p>
          <a:p>
            <a:r>
              <a:rPr lang="es-ES" dirty="0"/>
              <a:t>Escalabilidad Limitada: En comparación con tecnologías como </a:t>
            </a:r>
            <a:r>
              <a:rPr lang="es-ES" dirty="0" err="1"/>
              <a:t>websockets</a:t>
            </a:r>
            <a:r>
              <a:rPr lang="es-ES" dirty="0"/>
              <a:t>, </a:t>
            </a:r>
            <a:r>
              <a:rPr lang="es-ES" dirty="0" err="1"/>
              <a:t>long</a:t>
            </a:r>
            <a:r>
              <a:rPr lang="es-ES" dirty="0"/>
              <a:t> </a:t>
            </a:r>
            <a:r>
              <a:rPr lang="es-ES" dirty="0" err="1"/>
              <a:t>polling</a:t>
            </a:r>
            <a:r>
              <a:rPr lang="es-ES" dirty="0"/>
              <a:t> puede tener limitaciones en términos de escalabilidad, especialmente en aplicaciones con un gran número de clientes simultáneos.</a:t>
            </a:r>
          </a:p>
        </p:txBody>
      </p:sp>
    </p:spTree>
    <p:extLst>
      <p:ext uri="{BB962C8B-B14F-4D97-AF65-F5344CB8AC3E}">
        <p14:creationId xmlns:p14="http://schemas.microsoft.com/office/powerpoint/2010/main" val="2206927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2FBCFCC-BA8C-406E-333A-F9CF26BF270C}"/>
              </a:ext>
            </a:extLst>
          </p:cNvPr>
          <p:cNvSpPr>
            <a:spLocks noGrp="1"/>
          </p:cNvSpPr>
          <p:nvPr>
            <p:ph type="sldNum" sz="quarter" idx="12"/>
          </p:nvPr>
        </p:nvSpPr>
        <p:spPr/>
        <p:txBody>
          <a:bodyPr/>
          <a:lstStyle/>
          <a:p>
            <a:fld id="{9A396ACE-1A63-459D-82B4-27C23849521D}" type="slidenum">
              <a:rPr lang="es-ES" smtClean="0"/>
              <a:t>26</a:t>
            </a:fld>
            <a:endParaRPr lang="es-ES"/>
          </a:p>
        </p:txBody>
      </p:sp>
      <p:sp>
        <p:nvSpPr>
          <p:cNvPr id="5" name="Rectángulo: esquinas redondeadas 4">
            <a:extLst>
              <a:ext uri="{FF2B5EF4-FFF2-40B4-BE49-F238E27FC236}">
                <a16:creationId xmlns:a16="http://schemas.microsoft.com/office/drawing/2014/main" id="{F6D0F6C1-C62A-DBCF-1CDA-0D9D4F5403E1}"/>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Rectángulo: esquinas redondeadas 5">
            <a:extLst>
              <a:ext uri="{FF2B5EF4-FFF2-40B4-BE49-F238E27FC236}">
                <a16:creationId xmlns:a16="http://schemas.microsoft.com/office/drawing/2014/main" id="{8C0E86CF-F6DA-F261-95A8-93D822724D17}"/>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2C06FEE2-2153-5294-53ED-B34DFAAC298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endParaRPr lang="es-ES" sz="3200" b="1" dirty="0">
              <a:ln w="22225">
                <a:solidFill>
                  <a:schemeClr val="accent2"/>
                </a:solidFill>
                <a:prstDash val="solid"/>
              </a:ln>
              <a:solidFill>
                <a:schemeClr val="accent2">
                  <a:lumMod val="40000"/>
                  <a:lumOff val="60000"/>
                </a:schemeClr>
              </a:solidFill>
              <a:latin typeface="+mj-lt"/>
            </a:endParaRPr>
          </a:p>
        </p:txBody>
      </p:sp>
      <p:cxnSp>
        <p:nvCxnSpPr>
          <p:cNvPr id="12" name="Conector recto de flecha 11">
            <a:extLst>
              <a:ext uri="{FF2B5EF4-FFF2-40B4-BE49-F238E27FC236}">
                <a16:creationId xmlns:a16="http://schemas.microsoft.com/office/drawing/2014/main" id="{9D10CB76-B09C-4078-5DDA-B6D9FE17EB2A}"/>
              </a:ext>
            </a:extLst>
          </p:cNvPr>
          <p:cNvCxnSpPr/>
          <p:nvPr/>
        </p:nvCxnSpPr>
        <p:spPr>
          <a:xfrm>
            <a:off x="3118757" y="1656522"/>
            <a:ext cx="37656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DDC31DA4-9110-AFE9-3755-09253538E016}"/>
              </a:ext>
            </a:extLst>
          </p:cNvPr>
          <p:cNvCxnSpPr/>
          <p:nvPr/>
        </p:nvCxnSpPr>
        <p:spPr>
          <a:xfrm>
            <a:off x="3118757" y="2829339"/>
            <a:ext cx="37656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0FB9B4A5-300A-2E25-EE68-D09DE28A8FDE}"/>
              </a:ext>
            </a:extLst>
          </p:cNvPr>
          <p:cNvSpPr txBox="1"/>
          <p:nvPr/>
        </p:nvSpPr>
        <p:spPr>
          <a:xfrm>
            <a:off x="4192152" y="1323488"/>
            <a:ext cx="1378226" cy="369332"/>
          </a:xfrm>
          <a:prstGeom prst="rect">
            <a:avLst/>
          </a:prstGeom>
          <a:noFill/>
        </p:spPr>
        <p:txBody>
          <a:bodyPr wrap="square" rtlCol="0">
            <a:spAutoFit/>
          </a:bodyPr>
          <a:lstStyle/>
          <a:p>
            <a:r>
              <a:rPr lang="es-ES" dirty="0" err="1"/>
              <a:t>Handshake</a:t>
            </a:r>
            <a:endParaRPr lang="es-ES" dirty="0"/>
          </a:p>
        </p:txBody>
      </p:sp>
      <p:sp>
        <p:nvSpPr>
          <p:cNvPr id="15" name="CuadroTexto 14">
            <a:extLst>
              <a:ext uri="{FF2B5EF4-FFF2-40B4-BE49-F238E27FC236}">
                <a16:creationId xmlns:a16="http://schemas.microsoft.com/office/drawing/2014/main" id="{CE9516C8-6119-B26D-3932-313181C23E79}"/>
              </a:ext>
            </a:extLst>
          </p:cNvPr>
          <p:cNvSpPr txBox="1"/>
          <p:nvPr/>
        </p:nvSpPr>
        <p:spPr>
          <a:xfrm>
            <a:off x="3118758" y="2433504"/>
            <a:ext cx="3765618" cy="369332"/>
          </a:xfrm>
          <a:prstGeom prst="rect">
            <a:avLst/>
          </a:prstGeom>
          <a:noFill/>
        </p:spPr>
        <p:txBody>
          <a:bodyPr wrap="square" rtlCol="0">
            <a:spAutoFit/>
          </a:bodyPr>
          <a:lstStyle/>
          <a:p>
            <a:pPr algn="ctr"/>
            <a:r>
              <a:rPr lang="es-ES" dirty="0"/>
              <a:t>Intercambio de datos</a:t>
            </a:r>
          </a:p>
        </p:txBody>
      </p:sp>
      <p:sp>
        <p:nvSpPr>
          <p:cNvPr id="16" name="CuadroTexto 15">
            <a:extLst>
              <a:ext uri="{FF2B5EF4-FFF2-40B4-BE49-F238E27FC236}">
                <a16:creationId xmlns:a16="http://schemas.microsoft.com/office/drawing/2014/main" id="{B4BA4484-87F2-BF96-7594-D6F0B177BB6D}"/>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17" name="CuadroTexto 16">
            <a:extLst>
              <a:ext uri="{FF2B5EF4-FFF2-40B4-BE49-F238E27FC236}">
                <a16:creationId xmlns:a16="http://schemas.microsoft.com/office/drawing/2014/main" id="{1911D44B-6BB7-0897-64C6-39EB805FC0AA}"/>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spTree>
    <p:extLst>
      <p:ext uri="{BB962C8B-B14F-4D97-AF65-F5344CB8AC3E}">
        <p14:creationId xmlns:p14="http://schemas.microsoft.com/office/powerpoint/2010/main" val="1908476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27</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0" y="1761153"/>
            <a:ext cx="9906000"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8110538" y="1999692"/>
            <a:ext cx="1795462"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842053" y="1087886"/>
            <a:ext cx="6745356" cy="369332"/>
          </a:xfrm>
          <a:prstGeom prst="rect">
            <a:avLst/>
          </a:prstGeom>
          <a:noFill/>
        </p:spPr>
        <p:txBody>
          <a:bodyPr wrap="square" rtlCol="0">
            <a:spAutoFit/>
          </a:bodyPr>
          <a:lstStyle/>
          <a:p>
            <a:r>
              <a:rPr lang="es-ES" dirty="0"/>
              <a:t>El 98% de los navegadores son compatibles con </a:t>
            </a:r>
            <a:r>
              <a:rPr lang="es-ES" dirty="0" err="1"/>
              <a:t>websocket</a:t>
            </a:r>
            <a:endParaRPr lang="es-ES" dirty="0"/>
          </a:p>
        </p:txBody>
      </p:sp>
    </p:spTree>
    <p:extLst>
      <p:ext uri="{BB962C8B-B14F-4D97-AF65-F5344CB8AC3E}">
        <p14:creationId xmlns:p14="http://schemas.microsoft.com/office/powerpoint/2010/main" val="2482942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CC5D1B-D332-1DEB-1D9D-711E3D536818}"/>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5" name="CuadroTexto 4">
            <a:extLst>
              <a:ext uri="{FF2B5EF4-FFF2-40B4-BE49-F238E27FC236}">
                <a16:creationId xmlns:a16="http://schemas.microsoft.com/office/drawing/2014/main" id="{F006E950-C63E-2403-65CF-CC263884CEF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5A8CCE4A-267D-E173-6B3A-6A4687BEC84F}"/>
              </a:ext>
            </a:extLst>
          </p:cNvPr>
          <p:cNvSpPr txBox="1"/>
          <p:nvPr/>
        </p:nvSpPr>
        <p:spPr>
          <a:xfrm>
            <a:off x="261730" y="906603"/>
            <a:ext cx="9382539" cy="5632311"/>
          </a:xfrm>
          <a:prstGeom prst="rect">
            <a:avLst/>
          </a:prstGeom>
          <a:noFill/>
        </p:spPr>
        <p:txBody>
          <a:bodyPr wrap="square">
            <a:spAutoFit/>
          </a:bodyPr>
          <a:lstStyle/>
          <a:p>
            <a:r>
              <a:rPr lang="es-ES" dirty="0"/>
              <a:t>Ventajas de </a:t>
            </a:r>
            <a:r>
              <a:rPr lang="es-ES" dirty="0" err="1"/>
              <a:t>Websockets</a:t>
            </a:r>
            <a:r>
              <a:rPr lang="es-ES" dirty="0"/>
              <a:t>:</a:t>
            </a:r>
          </a:p>
          <a:p>
            <a:endParaRPr lang="es-ES" dirty="0"/>
          </a:p>
          <a:p>
            <a:r>
              <a:rPr lang="es-ES" dirty="0"/>
              <a:t>Comunicación Bidireccional: Permite la transmisión de datos en ambas direcciones, lo que facilita la comunicación en tiempo real entre el cliente y el servidor.</a:t>
            </a:r>
          </a:p>
          <a:p>
            <a:endParaRPr lang="es-ES" dirty="0"/>
          </a:p>
          <a:p>
            <a:r>
              <a:rPr lang="es-ES" dirty="0"/>
              <a:t>Menor Latencia: La conexión persistente de </a:t>
            </a:r>
            <a:r>
              <a:rPr lang="es-ES" dirty="0" err="1"/>
              <a:t>Websockets</a:t>
            </a:r>
            <a:r>
              <a:rPr lang="es-ES" dirty="0"/>
              <a:t> reduce la latencia en comparación con técnicas tradicionales como el </a:t>
            </a:r>
            <a:r>
              <a:rPr lang="es-ES" dirty="0" err="1"/>
              <a:t>polling</a:t>
            </a:r>
            <a:r>
              <a:rPr lang="es-ES" dirty="0"/>
              <a:t>, ya que elimina la necesidad de realizar solicitudes repetitivas.</a:t>
            </a:r>
          </a:p>
          <a:p>
            <a:endParaRPr lang="es-ES" dirty="0"/>
          </a:p>
          <a:p>
            <a:r>
              <a:rPr lang="es-ES" dirty="0"/>
              <a:t>Eficiencia en el Tráfico de Red: Minimiza la sobrecarga del tráfico de red al evitar la necesidad de encabezados HTTP completos en cada solicitud y respuesta.</a:t>
            </a:r>
          </a:p>
          <a:p>
            <a:endParaRPr lang="es-ES" dirty="0"/>
          </a:p>
          <a:p>
            <a:r>
              <a:rPr lang="es-ES" dirty="0"/>
              <a:t>Actualizaciones Instantáneas: Permite actualizaciones instantáneas en la interfaz de usuario sin la necesidad de recargar la página, lo que mejora la experiencia del usuario.</a:t>
            </a:r>
          </a:p>
          <a:p>
            <a:endParaRPr lang="es-ES" dirty="0"/>
          </a:p>
          <a:p>
            <a:r>
              <a:rPr lang="es-ES" dirty="0"/>
              <a:t>Escalabilidad: Es altamente escalable, ya que permite manejar un gran número de conexiones simultáneas de manera eficiente.</a:t>
            </a:r>
          </a:p>
          <a:p>
            <a:endParaRPr lang="es-ES" dirty="0"/>
          </a:p>
          <a:p>
            <a:r>
              <a:rPr lang="es-ES" dirty="0"/>
              <a:t>Amplio Soporte en Navegadores: Está ampliamente soportado por los principales navegadores, lo que facilita su implementación en aplicaciones web.</a:t>
            </a:r>
          </a:p>
        </p:txBody>
      </p:sp>
    </p:spTree>
    <p:extLst>
      <p:ext uri="{BB962C8B-B14F-4D97-AF65-F5344CB8AC3E}">
        <p14:creationId xmlns:p14="http://schemas.microsoft.com/office/powerpoint/2010/main" val="3296707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9A4EC96-36E0-4307-B09A-0B8E3A7B6F4D}"/>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8" name="CuadroTexto 7">
            <a:extLst>
              <a:ext uri="{FF2B5EF4-FFF2-40B4-BE49-F238E27FC236}">
                <a16:creationId xmlns:a16="http://schemas.microsoft.com/office/drawing/2014/main" id="{FC70A895-DACE-96B6-EE09-6FEC3E21D538}"/>
              </a:ext>
            </a:extLst>
          </p:cNvPr>
          <p:cNvSpPr txBox="1"/>
          <p:nvPr/>
        </p:nvSpPr>
        <p:spPr>
          <a:xfrm>
            <a:off x="490330" y="629604"/>
            <a:ext cx="9210261" cy="5909310"/>
          </a:xfrm>
          <a:prstGeom prst="rect">
            <a:avLst/>
          </a:prstGeom>
          <a:noFill/>
        </p:spPr>
        <p:txBody>
          <a:bodyPr wrap="square">
            <a:spAutoFit/>
          </a:bodyPr>
          <a:lstStyle/>
          <a:p>
            <a:r>
              <a:rPr lang="es-ES" dirty="0"/>
              <a:t>Desventajas de </a:t>
            </a:r>
            <a:r>
              <a:rPr lang="es-ES" dirty="0" err="1"/>
              <a:t>Websockets</a:t>
            </a:r>
            <a:r>
              <a:rPr lang="es-ES" dirty="0"/>
              <a:t>:</a:t>
            </a:r>
          </a:p>
          <a:p>
            <a:endParaRPr lang="es-ES" dirty="0"/>
          </a:p>
          <a:p>
            <a:r>
              <a:rPr lang="es-ES" dirty="0"/>
              <a:t>Complejidad en la Implementación: Puede requerir una curva de aprendizaje inicial y cierta complejidad en la implementación en comparación con técnicas más simples como el </a:t>
            </a:r>
            <a:r>
              <a:rPr lang="es-ES" dirty="0" err="1"/>
              <a:t>polling</a:t>
            </a:r>
            <a:r>
              <a:rPr lang="es-ES" dirty="0"/>
              <a:t>.</a:t>
            </a:r>
          </a:p>
          <a:p>
            <a:endParaRPr lang="es-ES" dirty="0"/>
          </a:p>
          <a:p>
            <a:r>
              <a:rPr lang="es-ES" dirty="0"/>
              <a:t>Problemas de Firewall: Algunas configuraciones de firewall pueden bloquear las conexiones </a:t>
            </a:r>
            <a:r>
              <a:rPr lang="es-ES" dirty="0" err="1"/>
              <a:t>WebSocket</a:t>
            </a:r>
            <a:r>
              <a:rPr lang="es-ES" dirty="0"/>
              <a:t>, lo que puede complicar su implementación en ciertos entornos de red.</a:t>
            </a:r>
          </a:p>
          <a:p>
            <a:endParaRPr lang="es-ES" dirty="0"/>
          </a:p>
          <a:p>
            <a:r>
              <a:rPr lang="es-ES" dirty="0"/>
              <a:t>Consumo de Recursos en el Servidor: Mantener conexiones abiertas puede aumentar el consumo de recursos en el servidor, aunque esto puede mitigarse con una buena gestión y optimización.</a:t>
            </a:r>
          </a:p>
          <a:p>
            <a:endParaRPr lang="es-ES" dirty="0"/>
          </a:p>
          <a:p>
            <a:r>
              <a:rPr lang="es-ES" dirty="0"/>
              <a:t>Compatibilidad con Versiones Antiguas: Algunos navegadores o versiones más antiguas pueden no admitir completamente </a:t>
            </a:r>
            <a:r>
              <a:rPr lang="es-ES" dirty="0" err="1"/>
              <a:t>Websockets</a:t>
            </a:r>
            <a:r>
              <a:rPr lang="es-ES" dirty="0"/>
              <a:t>, aunque este problema se ha reducido con el tiempo.</a:t>
            </a:r>
          </a:p>
          <a:p>
            <a:endParaRPr lang="es-ES" dirty="0"/>
          </a:p>
          <a:p>
            <a:r>
              <a:rPr lang="es-ES" dirty="0"/>
              <a:t>Seguridad: La implementación incorrecta puede exponer la aplicación a vulnerabilidades de seguridad, por lo que es crucial seguir las mejores prácticas de seguridad al utilizar </a:t>
            </a:r>
            <a:r>
              <a:rPr lang="es-ES" dirty="0" err="1"/>
              <a:t>Websockets</a:t>
            </a:r>
            <a:r>
              <a:rPr lang="es-ES" dirty="0"/>
              <a:t>.</a:t>
            </a:r>
          </a:p>
          <a:p>
            <a:endParaRPr lang="es-ES" dirty="0"/>
          </a:p>
          <a:p>
            <a:r>
              <a:rPr lang="es-ES" dirty="0"/>
              <a:t>Requiere Soporte en el Servidor: El servidor también debe ser compatible con </a:t>
            </a:r>
            <a:r>
              <a:rPr lang="es-ES" dirty="0" err="1"/>
              <a:t>Websockets</a:t>
            </a:r>
            <a:r>
              <a:rPr lang="es-ES" dirty="0"/>
              <a:t>, lo que puede ser un factor a considerar si estás integrando </a:t>
            </a:r>
            <a:r>
              <a:rPr lang="es-ES" dirty="0" err="1"/>
              <a:t>Websockets</a:t>
            </a:r>
            <a:r>
              <a:rPr lang="es-ES" dirty="0"/>
              <a:t> en una infraestructura existente.</a:t>
            </a:r>
          </a:p>
        </p:txBody>
      </p:sp>
      <p:sp>
        <p:nvSpPr>
          <p:cNvPr id="9" name="CuadroTexto 8">
            <a:extLst>
              <a:ext uri="{FF2B5EF4-FFF2-40B4-BE49-F238E27FC236}">
                <a16:creationId xmlns:a16="http://schemas.microsoft.com/office/drawing/2014/main" id="{BA13D6CC-6DFF-1646-E268-36BBD2A139B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60488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WebSocket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Forever</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Frame</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31</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Tree>
    <p:extLst>
      <p:ext uri="{BB962C8B-B14F-4D97-AF65-F5344CB8AC3E}">
        <p14:creationId xmlns:p14="http://schemas.microsoft.com/office/powerpoint/2010/main" val="3603990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12177-499A-6322-715A-A91C5CEAC4C8}"/>
              </a:ext>
            </a:extLst>
          </p:cNvPr>
          <p:cNvSpPr>
            <a:spLocks noGrp="1"/>
          </p:cNvSpPr>
          <p:nvPr>
            <p:ph type="title"/>
          </p:nvPr>
        </p:nvSpPr>
        <p:spPr>
          <a:xfrm>
            <a:off x="238539" y="40104"/>
            <a:ext cx="8543925" cy="524499"/>
          </a:xfrm>
        </p:spPr>
        <p:txBody>
          <a:bodyPr/>
          <a:lstStyle/>
          <a:p>
            <a:r>
              <a:rPr lang="es-ES" sz="2400" dirty="0"/>
              <a:t>Resumen</a:t>
            </a:r>
            <a:endParaRPr lang="es-ES" dirty="0"/>
          </a:p>
        </p:txBody>
      </p:sp>
      <p:sp>
        <p:nvSpPr>
          <p:cNvPr id="4" name="Marcador de número de diapositiva 3">
            <a:extLst>
              <a:ext uri="{FF2B5EF4-FFF2-40B4-BE49-F238E27FC236}">
                <a16:creationId xmlns:a16="http://schemas.microsoft.com/office/drawing/2014/main" id="{D536F3A5-8DB9-4AB2-1134-5FF443A62A52}"/>
              </a:ext>
            </a:extLst>
          </p:cNvPr>
          <p:cNvSpPr>
            <a:spLocks noGrp="1"/>
          </p:cNvSpPr>
          <p:nvPr>
            <p:ph type="sldNum" sz="quarter" idx="12"/>
          </p:nvPr>
        </p:nvSpPr>
        <p:spPr/>
        <p:txBody>
          <a:bodyPr/>
          <a:lstStyle/>
          <a:p>
            <a:fld id="{9A396ACE-1A63-459D-82B4-27C23849521D}" type="slidenum">
              <a:rPr lang="es-ES" smtClean="0"/>
              <a:t>32</a:t>
            </a:fld>
            <a:endParaRPr lang="es-ES"/>
          </a:p>
        </p:txBody>
      </p:sp>
      <p:sp>
        <p:nvSpPr>
          <p:cNvPr id="5" name="CuadroTexto 4">
            <a:extLst>
              <a:ext uri="{FF2B5EF4-FFF2-40B4-BE49-F238E27FC236}">
                <a16:creationId xmlns:a16="http://schemas.microsoft.com/office/drawing/2014/main" id="{23729131-566F-8897-D8A9-A19723397CDF}"/>
              </a:ext>
            </a:extLst>
          </p:cNvPr>
          <p:cNvSpPr txBox="1"/>
          <p:nvPr/>
        </p:nvSpPr>
        <p:spPr>
          <a:xfrm>
            <a:off x="238539" y="564603"/>
            <a:ext cx="9130748" cy="7571303"/>
          </a:xfrm>
          <a:prstGeom prst="rect">
            <a:avLst/>
          </a:prstGeom>
          <a:noFill/>
        </p:spPr>
        <p:txBody>
          <a:bodyPr wrap="square" rtlCol="0">
            <a:spAutoFit/>
          </a:bodyPr>
          <a:lstStyle/>
          <a:p>
            <a:r>
              <a:rPr lang="es-ES" dirty="0" err="1"/>
              <a:t>Websockets</a:t>
            </a:r>
            <a:r>
              <a:rPr lang="es-ES" dirty="0"/>
              <a:t>:</a:t>
            </a:r>
          </a:p>
          <a:p>
            <a:endParaRPr lang="es-ES" dirty="0"/>
          </a:p>
          <a:p>
            <a:r>
              <a:rPr lang="es-ES" dirty="0"/>
              <a:t>Tipo de Canal: Bidireccional.</a:t>
            </a:r>
          </a:p>
          <a:p>
            <a:r>
              <a:rPr lang="es-ES" dirty="0"/>
              <a:t>Uso: Comunicación en tiempo real en ambas direcciones (cliente a servidor y viceversa).</a:t>
            </a:r>
          </a:p>
          <a:p>
            <a:r>
              <a:rPr lang="es-ES" dirty="0"/>
              <a:t>Características: Conexión persistente, baja latencia, eficiente para aplicaciones que requieren actualizaciones frecuentes.</a:t>
            </a:r>
          </a:p>
          <a:p>
            <a:r>
              <a:rPr lang="es-ES" dirty="0"/>
              <a:t>Server-</a:t>
            </a:r>
            <a:r>
              <a:rPr lang="es-ES" dirty="0" err="1"/>
              <a:t>Sent</a:t>
            </a:r>
            <a:r>
              <a:rPr lang="es-ES" dirty="0"/>
              <a:t> </a:t>
            </a:r>
            <a:r>
              <a:rPr lang="es-ES" dirty="0" err="1"/>
              <a:t>Events</a:t>
            </a:r>
            <a:r>
              <a:rPr lang="es-ES" dirty="0"/>
              <a:t> (SSE):</a:t>
            </a:r>
          </a:p>
          <a:p>
            <a:endParaRPr lang="es-ES" dirty="0"/>
          </a:p>
          <a:p>
            <a:r>
              <a:rPr lang="es-ES" dirty="0"/>
              <a:t>Tipo de Canal: Unidireccional (del servidor al cliente).</a:t>
            </a:r>
          </a:p>
          <a:p>
            <a:r>
              <a:rPr lang="es-ES" dirty="0"/>
              <a:t>Uso: Ideal para recibir notificaciones o actualizaciones importantes del servidor en tiempo real.</a:t>
            </a:r>
          </a:p>
          <a:p>
            <a:r>
              <a:rPr lang="es-ES" dirty="0"/>
              <a:t>Características: Conexión persistente, diseñado para enviar eventos del servidor al cliente, fácil de implementar en JavaScript.</a:t>
            </a:r>
          </a:p>
          <a:p>
            <a:r>
              <a:rPr lang="es-ES" dirty="0"/>
              <a:t>Long </a:t>
            </a:r>
            <a:r>
              <a:rPr lang="es-ES" dirty="0" err="1"/>
              <a:t>Polling</a:t>
            </a:r>
            <a:r>
              <a:rPr lang="es-ES" dirty="0"/>
              <a:t>:</a:t>
            </a:r>
          </a:p>
          <a:p>
            <a:endParaRPr lang="es-ES" dirty="0"/>
          </a:p>
          <a:p>
            <a:r>
              <a:rPr lang="es-ES" dirty="0"/>
              <a:t>Tipo de Canal: Bidireccional, pero con enfoque asimétrico.</a:t>
            </a:r>
          </a:p>
          <a:p>
            <a:r>
              <a:rPr lang="es-ES" dirty="0"/>
              <a:t>Uso: Simula la comunicación en tiempo real al mantener abierta una conexión por períodos más largos.</a:t>
            </a:r>
          </a:p>
          <a:p>
            <a:r>
              <a:rPr lang="es-ES" dirty="0"/>
              <a:t>Características: Requiere abrir y cerrar conexiones repetidamente, puede tener mayor latencia en comparación con </a:t>
            </a:r>
            <a:r>
              <a:rPr lang="es-ES" dirty="0" err="1"/>
              <a:t>Websockets</a:t>
            </a:r>
            <a:r>
              <a:rPr lang="es-ES" dirty="0"/>
              <a:t> y SSE, pero puede ser una solución simple en entornos donde otras tecnologías no son viables.</a:t>
            </a:r>
          </a:p>
          <a:p>
            <a:r>
              <a:rPr lang="es-ES" dirty="0" err="1"/>
              <a:t>Forever</a:t>
            </a:r>
            <a:r>
              <a:rPr lang="es-ES" dirty="0"/>
              <a:t> </a:t>
            </a:r>
            <a:r>
              <a:rPr lang="es-ES" dirty="0" err="1"/>
              <a:t>Frame</a:t>
            </a:r>
            <a:r>
              <a:rPr lang="es-ES" dirty="0"/>
              <a:t>:</a:t>
            </a:r>
          </a:p>
          <a:p>
            <a:endParaRPr lang="es-ES" dirty="0"/>
          </a:p>
          <a:p>
            <a:r>
              <a:rPr lang="es-ES" dirty="0"/>
              <a:t>Tipo de Canal: Asimétrico (con enfoque en el cliente).</a:t>
            </a:r>
          </a:p>
          <a:p>
            <a:r>
              <a:rPr lang="es-ES" dirty="0"/>
              <a:t>Uso: Simula una conexión persistente mediante un marco HTML invisible que se actualiza continuamente.</a:t>
            </a:r>
          </a:p>
          <a:p>
            <a:r>
              <a:rPr lang="es-ES" dirty="0"/>
              <a:t>Características: Mantenimiento de una conexión persistente mediante actualizaciones frecuentes del marco HTML, limitaciones en la comunicación bidireccional completa.</a:t>
            </a:r>
          </a:p>
        </p:txBody>
      </p:sp>
    </p:spTree>
    <p:extLst>
      <p:ext uri="{BB962C8B-B14F-4D97-AF65-F5344CB8AC3E}">
        <p14:creationId xmlns:p14="http://schemas.microsoft.com/office/powerpoint/2010/main" val="1143083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33</a:t>
            </a:fld>
            <a:endParaRPr lang="es-ES"/>
          </a:p>
        </p:txBody>
      </p:sp>
      <p:sp>
        <p:nvSpPr>
          <p:cNvPr id="7" name="CuadroTexto 6">
            <a:extLst>
              <a:ext uri="{FF2B5EF4-FFF2-40B4-BE49-F238E27FC236}">
                <a16:creationId xmlns:a16="http://schemas.microsoft.com/office/drawing/2014/main" id="{F35CC5DF-ED8E-2EC9-1CFA-5B45F7F08A89}"/>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A2DBFF7-E7D8-ACA0-5DD5-E41E5F139FAB}"/>
              </a:ext>
            </a:extLst>
          </p:cNvPr>
          <p:cNvSpPr txBox="1"/>
          <p:nvPr/>
        </p:nvSpPr>
        <p:spPr>
          <a:xfrm>
            <a:off x="1402080" y="2962020"/>
            <a:ext cx="1881440" cy="369332"/>
          </a:xfrm>
          <a:prstGeom prst="rect">
            <a:avLst/>
          </a:prstGeom>
          <a:noFill/>
        </p:spPr>
        <p:txBody>
          <a:bodyPr wrap="square" rtlCol="0">
            <a:spAutoFit/>
          </a:bodyPr>
          <a:lstStyle/>
          <a:p>
            <a:pPr algn="ctr"/>
            <a:r>
              <a:rPr lang="es-ES" b="1" dirty="0"/>
              <a:t>Cliente</a:t>
            </a:r>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4929" y="185210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a:stCxn id="14" idx="3"/>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611281"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OBJ</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20" grpId="0"/>
      <p:bldP spid="21" grpId="0" animBg="1"/>
      <p:bldP spid="28" grpId="0"/>
      <p:bldP spid="29" grpId="0"/>
      <p:bldP spid="40" grpId="0" animBg="1"/>
      <p:bldP spid="39" grpId="0"/>
      <p:bldP spid="41" grpId="0" animBg="1"/>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34</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a:t>
            </a:r>
            <a:r>
              <a:rPr lang="es-ES" sz="1600" dirty="0" err="1"/>
              <a:t>SignalR</a:t>
            </a:r>
            <a:r>
              <a:rPr lang="es-ES" sz="1600" dirty="0"/>
              <a:t>.</a:t>
            </a:r>
          </a:p>
        </p:txBody>
      </p:sp>
    </p:spTree>
    <p:extLst>
      <p:ext uri="{BB962C8B-B14F-4D97-AF65-F5344CB8AC3E}">
        <p14:creationId xmlns:p14="http://schemas.microsoft.com/office/powerpoint/2010/main" val="583290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35</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Tree>
    <p:extLst>
      <p:ext uri="{BB962C8B-B14F-4D97-AF65-F5344CB8AC3E}">
        <p14:creationId xmlns:p14="http://schemas.microsoft.com/office/powerpoint/2010/main" val="659994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37</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a:t>
            </a:r>
            <a:r>
              <a:rPr lang="es-ES" sz="1600" dirty="0" err="1"/>
              <a:t>Hubs</a:t>
            </a:r>
            <a:r>
              <a:rPr lang="es-ES" sz="1600" dirty="0"/>
              <a:t>”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38</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39</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40</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41</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b="1" dirty="0" err="1"/>
              <a:t>OnConnectedAsync</a:t>
            </a:r>
            <a:r>
              <a:rPr lang="es-ES" sz="1600" b="1" dirty="0"/>
              <a:t>(): </a:t>
            </a:r>
            <a:r>
              <a:rPr lang="es-ES" sz="1600" dirty="0"/>
              <a:t>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b="1" dirty="0" err="1"/>
              <a:t>OnDisconnectedAsync</a:t>
            </a:r>
            <a:r>
              <a:rPr lang="es-ES" sz="1600" b="1" dirty="0"/>
              <a:t>(</a:t>
            </a:r>
            <a:r>
              <a:rPr lang="es-ES" sz="1600" b="1" dirty="0" err="1"/>
              <a:t>Exception</a:t>
            </a:r>
            <a:r>
              <a:rPr lang="es-ES" sz="1600" b="1" dirty="0"/>
              <a:t>? </a:t>
            </a:r>
            <a:r>
              <a:rPr lang="es-ES" sz="1600" b="1" dirty="0" err="1"/>
              <a:t>exception</a:t>
            </a:r>
            <a:r>
              <a:rPr lang="es-ES" sz="1600" b="1" dirty="0"/>
              <a:t>): </a:t>
            </a:r>
            <a:r>
              <a:rPr lang="es-ES" sz="1600" dirty="0"/>
              <a:t>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a:t>
            </a:r>
            <a:r>
              <a:rPr lang="es-ES" sz="1600" dirty="0" err="1"/>
              <a:t>SignalR</a:t>
            </a:r>
            <a:r>
              <a:rPr lang="es-ES" sz="1600" dirty="0"/>
              <a:t> a los servicios, la aplicación está configurada para admitir </a:t>
            </a:r>
            <a:r>
              <a:rPr lang="es-ES" sz="1600" dirty="0" err="1"/>
              <a:t>hubs</a:t>
            </a:r>
            <a:r>
              <a:rPr lang="es-ES" sz="1600" dirty="0"/>
              <a:t> </a:t>
            </a:r>
            <a:r>
              <a:rPr lang="es-ES" sz="1600" dirty="0" err="1"/>
              <a:t>SignalR</a:t>
            </a:r>
            <a:r>
              <a:rPr lang="es-ES" sz="1600" dirty="0"/>
              <a:t>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a:t>
            </a:r>
            <a:r>
              <a:rPr lang="es-ES" sz="1600" dirty="0" err="1"/>
              <a:t>SignalR</a:t>
            </a:r>
            <a:r>
              <a:rPr lang="es-ES" sz="1600" dirty="0"/>
              <a:t>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a:t>
            </a:r>
            <a:r>
              <a:rPr lang="es-ES" dirty="0" err="1"/>
              <a:t>SignalR</a:t>
            </a:r>
            <a:r>
              <a:rPr lang="es-ES" dirty="0"/>
              <a:t>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a:t>
            </a:r>
            <a:r>
              <a:rPr lang="es-ES" dirty="0" err="1"/>
              <a:t>SignalR</a:t>
            </a:r>
            <a:r>
              <a:rPr lang="es-ES" dirty="0"/>
              <a:t>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44</a:t>
            </a:fld>
            <a:endParaRPr lang="es-ES"/>
          </a:p>
        </p:txBody>
      </p:sp>
      <p:sp>
        <p:nvSpPr>
          <p:cNvPr id="2" name="CuadroTexto 1">
            <a:extLst>
              <a:ext uri="{FF2B5EF4-FFF2-40B4-BE49-F238E27FC236}">
                <a16:creationId xmlns:a16="http://schemas.microsoft.com/office/drawing/2014/main" id="{8995C938-44F8-38A6-E658-A9AD381D51D3}"/>
              </a:ext>
            </a:extLst>
          </p:cNvPr>
          <p:cNvSpPr txBox="1"/>
          <p:nvPr/>
        </p:nvSpPr>
        <p:spPr>
          <a:xfrm>
            <a:off x="110169" y="319488"/>
            <a:ext cx="5971143" cy="646331"/>
          </a:xfrm>
          <a:prstGeom prst="rect">
            <a:avLst/>
          </a:prstGeom>
          <a:noFill/>
        </p:spPr>
        <p:txBody>
          <a:bodyPr wrap="square" rtlCol="0">
            <a:spAutoFit/>
          </a:bodyPr>
          <a:lstStyle/>
          <a:p>
            <a:r>
              <a:rPr lang="es-ES" dirty="0"/>
              <a:t>En la parte front: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a:p>
            <a:r>
              <a:rPr lang="es-ES" dirty="0"/>
              <a:t> </a:t>
            </a:r>
          </a:p>
        </p:txBody>
      </p:sp>
      <p:pic>
        <p:nvPicPr>
          <p:cNvPr id="5" name="Imagen 4">
            <a:extLst>
              <a:ext uri="{FF2B5EF4-FFF2-40B4-BE49-F238E27FC236}">
                <a16:creationId xmlns:a16="http://schemas.microsoft.com/office/drawing/2014/main" id="{7C7A949C-0881-52C8-12AF-BB025F5BD322}"/>
              </a:ext>
            </a:extLst>
          </p:cNvPr>
          <p:cNvPicPr>
            <a:picLocks noChangeAspect="1"/>
          </p:cNvPicPr>
          <p:nvPr/>
        </p:nvPicPr>
        <p:blipFill>
          <a:blip r:embed="rId2"/>
          <a:stretch>
            <a:fillRect/>
          </a:stretch>
        </p:blipFill>
        <p:spPr>
          <a:xfrm>
            <a:off x="193943" y="3901291"/>
            <a:ext cx="6896100" cy="2162175"/>
          </a:xfrm>
          <a:prstGeom prst="rect">
            <a:avLst/>
          </a:prstGeom>
        </p:spPr>
      </p:pic>
      <p:sp>
        <p:nvSpPr>
          <p:cNvPr id="8" name="CuadroTexto 7">
            <a:extLst>
              <a:ext uri="{FF2B5EF4-FFF2-40B4-BE49-F238E27FC236}">
                <a16:creationId xmlns:a16="http://schemas.microsoft.com/office/drawing/2014/main" id="{79628491-AA95-EE84-4331-EF4A234C5D28}"/>
              </a:ext>
            </a:extLst>
          </p:cNvPr>
          <p:cNvSpPr txBox="1"/>
          <p:nvPr/>
        </p:nvSpPr>
        <p:spPr>
          <a:xfrm>
            <a:off x="110169" y="1074039"/>
            <a:ext cx="8454298" cy="369332"/>
          </a:xfrm>
          <a:prstGeom prst="rect">
            <a:avLst/>
          </a:prstGeom>
          <a:noFill/>
        </p:spPr>
        <p:txBody>
          <a:bodyPr wrap="square">
            <a:spAutoFit/>
          </a:bodyPr>
          <a:lstStyle/>
          <a:p>
            <a:r>
              <a:rPr lang="es-ES" dirty="0"/>
              <a:t>https://www.youtube.com/watch?v=uJ5OCEcgeNA&amp;t=130s&amp;ab_channel=AsielAlvarez</a:t>
            </a:r>
          </a:p>
        </p:txBody>
      </p:sp>
    </p:spTree>
    <p:extLst>
      <p:ext uri="{BB962C8B-B14F-4D97-AF65-F5344CB8AC3E}">
        <p14:creationId xmlns:p14="http://schemas.microsoft.com/office/powerpoint/2010/main" val="2638010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0B73239-6D3F-5127-67E5-BC5C0D3B1282}"/>
              </a:ext>
            </a:extLst>
          </p:cNvPr>
          <p:cNvSpPr>
            <a:spLocks noGrp="1"/>
          </p:cNvSpPr>
          <p:nvPr>
            <p:ph type="sldNum" sz="quarter" idx="12"/>
          </p:nvPr>
        </p:nvSpPr>
        <p:spPr/>
        <p:txBody>
          <a:bodyPr/>
          <a:lstStyle/>
          <a:p>
            <a:fld id="{9A396ACE-1A63-459D-82B4-27C23849521D}" type="slidenum">
              <a:rPr lang="es-ES" smtClean="0"/>
              <a:t>45</a:t>
            </a:fld>
            <a:endParaRPr lang="es-ES"/>
          </a:p>
        </p:txBody>
      </p:sp>
      <p:pic>
        <p:nvPicPr>
          <p:cNvPr id="6" name="Imagen 5">
            <a:extLst>
              <a:ext uri="{FF2B5EF4-FFF2-40B4-BE49-F238E27FC236}">
                <a16:creationId xmlns:a16="http://schemas.microsoft.com/office/drawing/2014/main" id="{9EA3D2EA-2B73-3534-95FA-017C9BE83DF8}"/>
              </a:ext>
            </a:extLst>
          </p:cNvPr>
          <p:cNvPicPr>
            <a:picLocks noChangeAspect="1"/>
          </p:cNvPicPr>
          <p:nvPr/>
        </p:nvPicPr>
        <p:blipFill>
          <a:blip r:embed="rId2"/>
          <a:stretch>
            <a:fillRect/>
          </a:stretch>
        </p:blipFill>
        <p:spPr>
          <a:xfrm>
            <a:off x="157611" y="1366091"/>
            <a:ext cx="4558378" cy="2367824"/>
          </a:xfrm>
          <a:prstGeom prst="rect">
            <a:avLst/>
          </a:prstGeom>
        </p:spPr>
      </p:pic>
      <p:pic>
        <p:nvPicPr>
          <p:cNvPr id="8" name="Imagen 7">
            <a:extLst>
              <a:ext uri="{FF2B5EF4-FFF2-40B4-BE49-F238E27FC236}">
                <a16:creationId xmlns:a16="http://schemas.microsoft.com/office/drawing/2014/main" id="{1323E073-5E76-0AA9-F64D-737E540DE691}"/>
              </a:ext>
            </a:extLst>
          </p:cNvPr>
          <p:cNvPicPr>
            <a:picLocks noChangeAspect="1"/>
          </p:cNvPicPr>
          <p:nvPr/>
        </p:nvPicPr>
        <p:blipFill>
          <a:blip r:embed="rId3"/>
          <a:stretch>
            <a:fillRect/>
          </a:stretch>
        </p:blipFill>
        <p:spPr>
          <a:xfrm>
            <a:off x="5190012" y="1366091"/>
            <a:ext cx="4558379" cy="2728697"/>
          </a:xfrm>
          <a:prstGeom prst="rect">
            <a:avLst/>
          </a:prstGeom>
        </p:spPr>
      </p:pic>
    </p:spTree>
    <p:extLst>
      <p:ext uri="{BB962C8B-B14F-4D97-AF65-F5344CB8AC3E}">
        <p14:creationId xmlns:p14="http://schemas.microsoft.com/office/powerpoint/2010/main" val="161829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46</a:t>
            </a:fld>
            <a:endParaRPr lang="es-ES"/>
          </a:p>
        </p:txBody>
      </p:sp>
    </p:spTree>
    <p:extLst>
      <p:ext uri="{BB962C8B-B14F-4D97-AF65-F5344CB8AC3E}">
        <p14:creationId xmlns:p14="http://schemas.microsoft.com/office/powerpoint/2010/main" val="2015258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47</a:t>
            </a:fld>
            <a:endParaRPr lang="es-ES"/>
          </a:p>
        </p:txBody>
      </p:sp>
    </p:spTree>
    <p:extLst>
      <p:ext uri="{BB962C8B-B14F-4D97-AF65-F5344CB8AC3E}">
        <p14:creationId xmlns:p14="http://schemas.microsoft.com/office/powerpoint/2010/main" val="416916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p:cNvCxnSpPr>
          <p:nvPr/>
        </p:nvCxnSpPr>
        <p:spPr>
          <a:xfrm flipV="1">
            <a:off x="645094" y="3940249"/>
            <a:ext cx="403399" cy="8768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70554E78-53D4-255A-DC31-C0820B84083B}"/>
              </a:ext>
            </a:extLst>
          </p:cNvPr>
          <p:cNvCxnSpPr/>
          <p:nvPr/>
        </p:nvCxnSpPr>
        <p:spPr>
          <a:xfrm flipH="1" flipV="1">
            <a:off x="4431648" y="4160323"/>
            <a:ext cx="1" cy="73517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a:endCxn id="76" idx="2"/>
          </p:cNvCxnSpPr>
          <p:nvPr/>
        </p:nvCxnSpPr>
        <p:spPr>
          <a:xfrm flipH="1" flipV="1">
            <a:off x="1687908" y="2005419"/>
            <a:ext cx="1311184" cy="719241"/>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79090478-86B7-7ECC-77F0-2A25EBAA6D70}"/>
              </a:ext>
            </a:extLst>
          </p:cNvPr>
          <p:cNvCxnSpPr>
            <a:cxnSpLocks/>
          </p:cNvCxnSpPr>
          <p:nvPr/>
        </p:nvCxnSpPr>
        <p:spPr>
          <a:xfrm flipV="1">
            <a:off x="5836214" y="4160388"/>
            <a:ext cx="0" cy="164696"/>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101" idx="2"/>
          </p:cNvCxnSpPr>
          <p:nvPr/>
        </p:nvCxnSpPr>
        <p:spPr>
          <a:xfrm flipV="1">
            <a:off x="6119887" y="2177258"/>
            <a:ext cx="1891909" cy="452229"/>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a:stCxn id="107" idx="0"/>
          </p:cNvCxnSpPr>
          <p:nvPr/>
        </p:nvCxnSpPr>
        <p:spPr>
          <a:xfrm flipV="1">
            <a:off x="8031248" y="4174401"/>
            <a:ext cx="573444" cy="1138337"/>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27963" y="4073459"/>
            <a:ext cx="1079997" cy="338554"/>
          </a:xfrm>
          <a:prstGeom prst="rect">
            <a:avLst/>
          </a:prstGeom>
          <a:noFill/>
        </p:spPr>
        <p:txBody>
          <a:bodyPr wrap="square">
            <a:spAutoFit/>
          </a:bodyPr>
          <a:lstStyle/>
          <a:p>
            <a:r>
              <a:rPr lang="es-ES" sz="1600" b="1" u="sng" dirty="0">
                <a:effectLst/>
              </a:rPr>
              <a:t>HTTP/1.1</a:t>
            </a:r>
            <a:endParaRPr lang="es-ES" sz="1600" u="sng" dirty="0"/>
          </a:p>
        </p:txBody>
      </p:sp>
      <p:sp>
        <p:nvSpPr>
          <p:cNvPr id="74" name="CuadroTexto 73">
            <a:extLst>
              <a:ext uri="{FF2B5EF4-FFF2-40B4-BE49-F238E27FC236}">
                <a16:creationId xmlns:a16="http://schemas.microsoft.com/office/drawing/2014/main" id="{143A40F1-1592-119A-65D3-34C63A37D3A9}"/>
              </a:ext>
            </a:extLst>
          </p:cNvPr>
          <p:cNvSpPr txBox="1"/>
          <p:nvPr/>
        </p:nvSpPr>
        <p:spPr>
          <a:xfrm>
            <a:off x="112259" y="837011"/>
            <a:ext cx="1794252" cy="523220"/>
          </a:xfrm>
          <a:prstGeom prst="rect">
            <a:avLst/>
          </a:prstGeom>
          <a:noFill/>
        </p:spPr>
        <p:txBody>
          <a:bodyPr wrap="square">
            <a:spAutoFit/>
          </a:bodyPr>
          <a:lstStyle/>
          <a:p>
            <a:r>
              <a:rPr lang="es-ES" sz="1200" u="sng" dirty="0"/>
              <a:t>Ian Hickson crea el protocolo </a:t>
            </a:r>
            <a:r>
              <a:rPr lang="es-ES" sz="1600" b="1" u="sng" dirty="0">
                <a:effectLst/>
              </a:rPr>
              <a:t>WebSocket</a:t>
            </a:r>
            <a:endParaRPr lang="es-ES" sz="1200" b="1" u="sng" dirty="0"/>
          </a:p>
        </p:txBody>
      </p:sp>
      <p:sp>
        <p:nvSpPr>
          <p:cNvPr id="76" name="CuadroTexto 75">
            <a:extLst>
              <a:ext uri="{FF2B5EF4-FFF2-40B4-BE49-F238E27FC236}">
                <a16:creationId xmlns:a16="http://schemas.microsoft.com/office/drawing/2014/main" id="{4F4509F5-C83F-79EA-7B8C-57C70CC6FA2A}"/>
              </a:ext>
            </a:extLst>
          </p:cNvPr>
          <p:cNvSpPr txBox="1"/>
          <p:nvPr/>
        </p:nvSpPr>
        <p:spPr>
          <a:xfrm>
            <a:off x="4352" y="1297533"/>
            <a:ext cx="3367111" cy="707886"/>
          </a:xfrm>
          <a:prstGeom prst="rect">
            <a:avLst/>
          </a:prstGeom>
          <a:noFill/>
        </p:spPr>
        <p:txBody>
          <a:bodyPr wrap="square">
            <a:spAutoFit/>
          </a:bodyPr>
          <a:lstStyle/>
          <a:p>
            <a:pPr>
              <a:buFont typeface="Arial" panose="020B0604020202020204" pitchFamily="34" charset="0"/>
              <a:buChar char="•"/>
            </a:pPr>
            <a:r>
              <a:rPr lang="es-ES" sz="800" dirty="0"/>
              <a:t>2011: El protocolo WebSocket es aprobado como un estándar del IETF.</a:t>
            </a:r>
          </a:p>
          <a:p>
            <a:pPr>
              <a:buFont typeface="Arial" panose="020B0604020202020204" pitchFamily="34" charset="0"/>
              <a:buChar char="•"/>
            </a:pPr>
            <a:r>
              <a:rPr lang="es-ES" sz="800" dirty="0"/>
              <a:t>2012: Se lanza la primera versión de la API WebSocket de JS</a:t>
            </a:r>
          </a:p>
          <a:p>
            <a:pPr>
              <a:buFont typeface="Arial" panose="020B0604020202020204" pitchFamily="34" charset="0"/>
              <a:buChar char="•"/>
            </a:pPr>
            <a:r>
              <a:rPr lang="es-ES" sz="800" dirty="0"/>
              <a:t>2013: Se lanza la primera versión de la biblioteca WebSocket de Node.js.</a:t>
            </a:r>
          </a:p>
          <a:p>
            <a:pPr>
              <a:buFont typeface="Arial" panose="020B0604020202020204" pitchFamily="34" charset="0"/>
              <a:buChar char="•"/>
            </a:pPr>
            <a:r>
              <a:rPr lang="es-ES" sz="800" dirty="0"/>
              <a:t>2014: Se lanza la primera versión de la biblioteca WebSocket de Java</a:t>
            </a:r>
          </a:p>
          <a:p>
            <a:pPr>
              <a:buFont typeface="Arial" panose="020B0604020202020204" pitchFamily="34" charset="0"/>
              <a:buChar char="•"/>
            </a:pPr>
            <a:r>
              <a:rPr lang="es-ES" sz="800" dirty="0"/>
              <a:t>2015: Se lanza la primera versión de la biblioteca WebSocket de Java</a:t>
            </a:r>
          </a:p>
        </p:txBody>
      </p:sp>
      <p:sp>
        <p:nvSpPr>
          <p:cNvPr id="78" name="CuadroTexto 77">
            <a:extLst>
              <a:ext uri="{FF2B5EF4-FFF2-40B4-BE49-F238E27FC236}">
                <a16:creationId xmlns:a16="http://schemas.microsoft.com/office/drawing/2014/main" id="{D09D57E7-FB5F-C2AC-3AC3-353AF2A3BD3D}"/>
              </a:ext>
            </a:extLst>
          </p:cNvPr>
          <p:cNvSpPr txBox="1"/>
          <p:nvPr/>
        </p:nvSpPr>
        <p:spPr>
          <a:xfrm>
            <a:off x="3004458" y="4899599"/>
            <a:ext cx="2831756" cy="523220"/>
          </a:xfrm>
          <a:prstGeom prst="rect">
            <a:avLst/>
          </a:prstGeom>
          <a:noFill/>
        </p:spPr>
        <p:txBody>
          <a:bodyPr wrap="square">
            <a:spAutoFit/>
          </a:bodyPr>
          <a:lstStyle/>
          <a:p>
            <a:r>
              <a:rPr lang="es-ES" sz="1200" u="sng" dirty="0"/>
              <a:t>Google, Mozilla y Opera crean el proyecto </a:t>
            </a:r>
            <a:r>
              <a:rPr lang="es-ES" sz="1600" b="1" u="sng" dirty="0">
                <a:effectLst/>
              </a:rPr>
              <a:t>WebRTC</a:t>
            </a:r>
            <a:r>
              <a:rPr lang="es-ES" sz="1600" u="sng" dirty="0"/>
              <a:t>.</a:t>
            </a:r>
          </a:p>
        </p:txBody>
      </p:sp>
      <p:sp>
        <p:nvSpPr>
          <p:cNvPr id="80" name="CuadroTexto 79">
            <a:extLst>
              <a:ext uri="{FF2B5EF4-FFF2-40B4-BE49-F238E27FC236}">
                <a16:creationId xmlns:a16="http://schemas.microsoft.com/office/drawing/2014/main" id="{983CDDBD-0549-BEB2-965F-4FEA40693A0F}"/>
              </a:ext>
            </a:extLst>
          </p:cNvPr>
          <p:cNvSpPr txBox="1"/>
          <p:nvPr/>
        </p:nvSpPr>
        <p:spPr>
          <a:xfrm>
            <a:off x="2917671" y="5375792"/>
            <a:ext cx="3729338" cy="707886"/>
          </a:xfrm>
          <a:prstGeom prst="rect">
            <a:avLst/>
          </a:prstGeom>
          <a:noFill/>
        </p:spPr>
        <p:txBody>
          <a:bodyPr wrap="square">
            <a:spAutoFit/>
          </a:bodyPr>
          <a:lstStyle/>
          <a:p>
            <a:pPr>
              <a:buFont typeface="Arial" panose="020B0604020202020204" pitchFamily="34" charset="0"/>
              <a:buChar char="•"/>
            </a:pPr>
            <a:r>
              <a:rPr lang="es-ES" sz="800" dirty="0"/>
              <a:t>2012: Se lanza la primera versión de la API WebRTC.</a:t>
            </a:r>
          </a:p>
          <a:p>
            <a:pPr>
              <a:buFont typeface="Arial" panose="020B0604020202020204" pitchFamily="34" charset="0"/>
              <a:buChar char="•"/>
            </a:pPr>
            <a:r>
              <a:rPr lang="es-ES" sz="800" dirty="0"/>
              <a:t>2013: Se lanza la primera versión del navegador Chrome con soporte para WebRTC.</a:t>
            </a:r>
          </a:p>
          <a:p>
            <a:pPr>
              <a:buFont typeface="Arial" panose="020B0604020202020204" pitchFamily="34" charset="0"/>
              <a:buChar char="•"/>
            </a:pPr>
            <a:r>
              <a:rPr lang="es-ES" sz="800" dirty="0"/>
              <a:t>2014: Se lanza la primera versión del navegador Firefox con soporte para WebRTC.</a:t>
            </a:r>
          </a:p>
          <a:p>
            <a:pPr>
              <a:buFont typeface="Arial" panose="020B0604020202020204" pitchFamily="34" charset="0"/>
              <a:buChar char="•"/>
            </a:pPr>
            <a:r>
              <a:rPr lang="es-ES" sz="800" dirty="0"/>
              <a:t>2015: Se lanza la primera versión del navegador Opera con soporte para WebRTC.</a:t>
            </a:r>
          </a:p>
          <a:p>
            <a:pPr>
              <a:buFont typeface="Arial" panose="020B0604020202020204" pitchFamily="34" charset="0"/>
              <a:buChar char="•"/>
            </a:pPr>
            <a:r>
              <a:rPr lang="es-ES" sz="800" dirty="0"/>
              <a:t>2016: WebRTC es aprobado como un estándar del W3C.</a:t>
            </a:r>
          </a:p>
        </p:txBody>
      </p:sp>
      <p:sp>
        <p:nvSpPr>
          <p:cNvPr id="82" name="CuadroTexto 81">
            <a:extLst>
              <a:ext uri="{FF2B5EF4-FFF2-40B4-BE49-F238E27FC236}">
                <a16:creationId xmlns:a16="http://schemas.microsoft.com/office/drawing/2014/main" id="{27CCE4BA-17F2-B664-DF57-E61482337528}"/>
              </a:ext>
            </a:extLst>
          </p:cNvPr>
          <p:cNvSpPr txBox="1"/>
          <p:nvPr/>
        </p:nvSpPr>
        <p:spPr>
          <a:xfrm>
            <a:off x="3188542" y="567114"/>
            <a:ext cx="2030442" cy="523220"/>
          </a:xfrm>
          <a:prstGeom prst="rect">
            <a:avLst/>
          </a:prstGeom>
          <a:noFill/>
        </p:spPr>
        <p:txBody>
          <a:bodyPr wrap="square">
            <a:spAutoFit/>
          </a:bodyPr>
          <a:lstStyle/>
          <a:p>
            <a:r>
              <a:rPr lang="es-ES" sz="1600" b="1" u="sng" dirty="0"/>
              <a:t>Signal </a:t>
            </a:r>
            <a:r>
              <a:rPr lang="es-ES" sz="1200" b="1" u="sng" dirty="0"/>
              <a:t>R</a:t>
            </a:r>
            <a:r>
              <a:rPr lang="es-ES" sz="1200" u="sng" dirty="0"/>
              <a:t> por un equipo de ingenieros de Microsoft</a:t>
            </a:r>
          </a:p>
        </p:txBody>
      </p:sp>
      <p:sp>
        <p:nvSpPr>
          <p:cNvPr id="85" name="CuadroTexto 84">
            <a:extLst>
              <a:ext uri="{FF2B5EF4-FFF2-40B4-BE49-F238E27FC236}">
                <a16:creationId xmlns:a16="http://schemas.microsoft.com/office/drawing/2014/main" id="{0B340C69-DC1B-BE28-9210-E9C0FFF9E90D}"/>
              </a:ext>
            </a:extLst>
          </p:cNvPr>
          <p:cNvSpPr txBox="1"/>
          <p:nvPr/>
        </p:nvSpPr>
        <p:spPr>
          <a:xfrm>
            <a:off x="3167121" y="1044205"/>
            <a:ext cx="3865076" cy="1569660"/>
          </a:xfrm>
          <a:prstGeom prst="rect">
            <a:avLst/>
          </a:prstGeom>
          <a:noFill/>
        </p:spPr>
        <p:txBody>
          <a:bodyPr wrap="square">
            <a:spAutoFit/>
          </a:bodyPr>
          <a:lstStyle/>
          <a:p>
            <a:pPr>
              <a:buFont typeface="Arial" panose="020B0604020202020204" pitchFamily="34" charset="0"/>
              <a:buChar char="•"/>
            </a:pPr>
            <a:r>
              <a:rPr lang="es-ES" sz="800" dirty="0"/>
              <a:t>2013: Lanzamiento de </a:t>
            </a:r>
            <a:r>
              <a:rPr lang="es-ES" sz="800" dirty="0" err="1"/>
              <a:t>SignalR</a:t>
            </a:r>
            <a:r>
              <a:rPr lang="es-ES" sz="800" dirty="0"/>
              <a:t> 1.0</a:t>
            </a:r>
          </a:p>
          <a:p>
            <a:pPr>
              <a:buFont typeface="Arial" panose="020B0604020202020204" pitchFamily="34" charset="0"/>
              <a:buChar char="•"/>
            </a:pPr>
            <a:r>
              <a:rPr lang="es-ES" sz="800" dirty="0"/>
              <a:t>2014: Introducción del protocolo </a:t>
            </a:r>
            <a:r>
              <a:rPr lang="es-ES" sz="800" dirty="0" err="1"/>
              <a:t>Hubs</a:t>
            </a:r>
            <a:endParaRPr lang="es-ES" sz="800" dirty="0"/>
          </a:p>
          <a:p>
            <a:pPr>
              <a:buFont typeface="Arial" panose="020B0604020202020204" pitchFamily="34" charset="0"/>
              <a:buChar char="•"/>
            </a:pPr>
            <a:r>
              <a:rPr lang="es-ES" sz="800" dirty="0"/>
              <a:t>2015: Introducción del protocolo SSE</a:t>
            </a:r>
          </a:p>
          <a:p>
            <a:pPr>
              <a:buFont typeface="Arial" panose="020B0604020202020204" pitchFamily="34" charset="0"/>
              <a:buChar char="•"/>
            </a:pPr>
            <a:r>
              <a:rPr lang="es-ES" sz="800" dirty="0"/>
              <a:t>2016: Introducción del protocolo </a:t>
            </a:r>
            <a:r>
              <a:rPr lang="es-ES" sz="800" dirty="0" err="1"/>
              <a:t>WebSockets</a:t>
            </a:r>
            <a:endParaRPr lang="es-ES" sz="800" dirty="0"/>
          </a:p>
          <a:p>
            <a:pPr>
              <a:buFont typeface="Arial" panose="020B0604020202020204" pitchFamily="34" charset="0"/>
              <a:buChar char="•"/>
            </a:pPr>
            <a:r>
              <a:rPr lang="es-ES" sz="800" dirty="0"/>
              <a:t>2017: Introducción de la autenticación y la autorización</a:t>
            </a:r>
          </a:p>
          <a:p>
            <a:pPr>
              <a:buFont typeface="Arial" panose="020B0604020202020204" pitchFamily="34" charset="0"/>
              <a:buChar char="•"/>
            </a:pPr>
            <a:r>
              <a:rPr lang="es-ES" sz="800" dirty="0"/>
              <a:t>2018: Introducción de la escalabilidad horizontal</a:t>
            </a:r>
          </a:p>
          <a:p>
            <a:pPr>
              <a:buFont typeface="Arial" panose="020B0604020202020204" pitchFamily="34" charset="0"/>
              <a:buChar char="•"/>
            </a:pPr>
            <a:r>
              <a:rPr lang="es-ES" sz="800" dirty="0"/>
              <a:t>2019: Introducción de la mensajería bidireccional</a:t>
            </a:r>
          </a:p>
          <a:p>
            <a:pPr>
              <a:buFont typeface="Arial" panose="020B0604020202020204" pitchFamily="34" charset="0"/>
              <a:buChar char="•"/>
            </a:pPr>
            <a:r>
              <a:rPr lang="es-ES" sz="800" dirty="0"/>
              <a:t>2020: Introducción de la protección de datos</a:t>
            </a:r>
          </a:p>
          <a:p>
            <a:pPr>
              <a:buFont typeface="Arial" panose="020B0604020202020204" pitchFamily="34" charset="0"/>
              <a:buChar char="•"/>
            </a:pPr>
            <a:r>
              <a:rPr lang="es-ES" sz="800" dirty="0"/>
              <a:t>2021: Introducción del protocolo </a:t>
            </a:r>
            <a:r>
              <a:rPr lang="es-ES" sz="800" dirty="0" err="1"/>
              <a:t>WebSockets</a:t>
            </a:r>
            <a:r>
              <a:rPr lang="es-ES" sz="800" dirty="0"/>
              <a:t> 3.0</a:t>
            </a:r>
          </a:p>
          <a:p>
            <a:pPr>
              <a:buFont typeface="Arial" panose="020B0604020202020204" pitchFamily="34" charset="0"/>
              <a:buChar char="•"/>
            </a:pPr>
            <a:r>
              <a:rPr lang="es-ES" sz="800" dirty="0"/>
              <a:t>2022: Introducción del protocolo </a:t>
            </a:r>
            <a:r>
              <a:rPr lang="es-ES" sz="800" dirty="0" err="1"/>
              <a:t>WebSockets</a:t>
            </a:r>
            <a:r>
              <a:rPr lang="es-ES" sz="800" dirty="0"/>
              <a:t> Server </a:t>
            </a:r>
            <a:r>
              <a:rPr lang="es-ES" sz="800" dirty="0" err="1"/>
              <a:t>Sent</a:t>
            </a:r>
            <a:r>
              <a:rPr lang="es-ES" sz="800" dirty="0"/>
              <a:t> </a:t>
            </a:r>
            <a:r>
              <a:rPr lang="es-ES" sz="800" dirty="0" err="1"/>
              <a:t>Events</a:t>
            </a:r>
            <a:r>
              <a:rPr lang="es-ES" sz="800" dirty="0"/>
              <a:t> (SSE)</a:t>
            </a:r>
          </a:p>
          <a:p>
            <a:pPr>
              <a:buFont typeface="Arial" panose="020B0604020202020204" pitchFamily="34" charset="0"/>
              <a:buChar char="•"/>
            </a:pPr>
            <a:r>
              <a:rPr lang="es-ES" sz="800" dirty="0"/>
              <a:t>2023: Lanzamiento de </a:t>
            </a:r>
            <a:r>
              <a:rPr lang="es-ES" sz="800" dirty="0" err="1"/>
              <a:t>SignalR</a:t>
            </a:r>
            <a:r>
              <a:rPr lang="es-ES" sz="800" dirty="0"/>
              <a:t> 3.0</a:t>
            </a:r>
          </a:p>
          <a:p>
            <a:pPr>
              <a:buFont typeface="Arial" panose="020B0604020202020204" pitchFamily="34" charset="0"/>
              <a:buChar char="•"/>
            </a:pPr>
            <a:r>
              <a:rPr lang="es-ES" sz="800" dirty="0"/>
              <a:t>2024: Lanzamiento de </a:t>
            </a:r>
            <a:r>
              <a:rPr lang="es-ES" sz="800" dirty="0" err="1"/>
              <a:t>SignalR</a:t>
            </a:r>
            <a:r>
              <a:rPr lang="es-ES" sz="800" dirty="0"/>
              <a:t> 3.1</a:t>
            </a:r>
          </a:p>
        </p:txBody>
      </p:sp>
      <p:sp>
        <p:nvSpPr>
          <p:cNvPr id="95" name="CuadroTexto 94">
            <a:extLst>
              <a:ext uri="{FF2B5EF4-FFF2-40B4-BE49-F238E27FC236}">
                <a16:creationId xmlns:a16="http://schemas.microsoft.com/office/drawing/2014/main" id="{08674EFE-B095-1DD3-7CBA-3C037FD29FC7}"/>
              </a:ext>
            </a:extLst>
          </p:cNvPr>
          <p:cNvSpPr txBox="1"/>
          <p:nvPr/>
        </p:nvSpPr>
        <p:spPr>
          <a:xfrm>
            <a:off x="5407022" y="4336376"/>
            <a:ext cx="1036161" cy="338554"/>
          </a:xfrm>
          <a:prstGeom prst="rect">
            <a:avLst/>
          </a:prstGeom>
          <a:noFill/>
        </p:spPr>
        <p:txBody>
          <a:bodyPr wrap="square">
            <a:spAutoFit/>
          </a:bodyPr>
          <a:lstStyle/>
          <a:p>
            <a:r>
              <a:rPr lang="es-ES" sz="1600" b="1" u="sng" dirty="0"/>
              <a:t>HTTP2/2</a:t>
            </a:r>
          </a:p>
        </p:txBody>
      </p:sp>
      <p:sp>
        <p:nvSpPr>
          <p:cNvPr id="99" name="CuadroTexto 98">
            <a:extLst>
              <a:ext uri="{FF2B5EF4-FFF2-40B4-BE49-F238E27FC236}">
                <a16:creationId xmlns:a16="http://schemas.microsoft.com/office/drawing/2014/main" id="{FD3C7B47-26F1-A04D-858B-D4FFC8491E59}"/>
              </a:ext>
            </a:extLst>
          </p:cNvPr>
          <p:cNvSpPr txBox="1"/>
          <p:nvPr/>
        </p:nvSpPr>
        <p:spPr>
          <a:xfrm>
            <a:off x="6198583" y="1031145"/>
            <a:ext cx="1583098" cy="338554"/>
          </a:xfrm>
          <a:prstGeom prst="rect">
            <a:avLst/>
          </a:prstGeom>
          <a:noFill/>
        </p:spPr>
        <p:txBody>
          <a:bodyPr wrap="square">
            <a:spAutoFit/>
          </a:bodyPr>
          <a:lstStyle/>
          <a:p>
            <a:r>
              <a:rPr lang="es-ES" sz="1600" b="1" u="sng" dirty="0"/>
              <a:t>Socket.io</a:t>
            </a:r>
          </a:p>
        </p:txBody>
      </p:sp>
      <p:sp>
        <p:nvSpPr>
          <p:cNvPr id="101" name="CuadroTexto 100">
            <a:extLst>
              <a:ext uri="{FF2B5EF4-FFF2-40B4-BE49-F238E27FC236}">
                <a16:creationId xmlns:a16="http://schemas.microsoft.com/office/drawing/2014/main" id="{4E4460F3-1B3A-4A01-A269-EE59F32557CA}"/>
              </a:ext>
            </a:extLst>
          </p:cNvPr>
          <p:cNvSpPr txBox="1"/>
          <p:nvPr/>
        </p:nvSpPr>
        <p:spPr>
          <a:xfrm>
            <a:off x="6172636" y="1346261"/>
            <a:ext cx="3678320" cy="830997"/>
          </a:xfrm>
          <a:prstGeom prst="rect">
            <a:avLst/>
          </a:prstGeom>
          <a:noFill/>
        </p:spPr>
        <p:txBody>
          <a:bodyPr wrap="square">
            <a:spAutoFit/>
          </a:bodyPr>
          <a:lstStyle/>
          <a:p>
            <a:pPr>
              <a:buFont typeface="Arial" panose="020B0604020202020204" pitchFamily="34" charset="0"/>
              <a:buChar char="•"/>
            </a:pPr>
            <a:r>
              <a:rPr lang="es-ES" sz="800" dirty="0"/>
              <a:t>2012: Creación de </a:t>
            </a:r>
            <a:r>
              <a:rPr lang="es-ES" sz="800" dirty="0">
                <a:hlinkClick r:id="rId3"/>
              </a:rPr>
              <a:t>Socket.io</a:t>
            </a:r>
            <a:r>
              <a:rPr lang="es-ES" sz="800" dirty="0"/>
              <a:t>.</a:t>
            </a:r>
          </a:p>
          <a:p>
            <a:pPr>
              <a:buFont typeface="Arial" panose="020B0604020202020204" pitchFamily="34" charset="0"/>
              <a:buChar char="•"/>
            </a:pPr>
            <a:r>
              <a:rPr lang="es-ES" sz="800" dirty="0"/>
              <a:t>2012: Lanzamiento de </a:t>
            </a:r>
            <a:r>
              <a:rPr lang="es-ES" sz="800" dirty="0">
                <a:hlinkClick r:id="rId3"/>
              </a:rPr>
              <a:t>Socket.io</a:t>
            </a:r>
            <a:r>
              <a:rPr lang="es-ES" sz="800" dirty="0"/>
              <a:t> como biblioteca de código abierto.</a:t>
            </a:r>
          </a:p>
          <a:p>
            <a:pPr>
              <a:buFont typeface="Arial" panose="020B0604020202020204" pitchFamily="34" charset="0"/>
              <a:buChar char="•"/>
            </a:pPr>
            <a:r>
              <a:rPr lang="es-ES" sz="800" dirty="0"/>
              <a:t>2013: </a:t>
            </a:r>
            <a:r>
              <a:rPr lang="es-ES" sz="800" dirty="0">
                <a:hlinkClick r:id="rId3"/>
              </a:rPr>
              <a:t>Socket.io</a:t>
            </a:r>
            <a:r>
              <a:rPr lang="es-ES" sz="800" dirty="0"/>
              <a:t> se integra con Express, un frameworks web popular.</a:t>
            </a:r>
          </a:p>
          <a:p>
            <a:pPr>
              <a:buFont typeface="Arial" panose="020B0604020202020204" pitchFamily="34" charset="0"/>
              <a:buChar char="•"/>
            </a:pPr>
            <a:r>
              <a:rPr lang="es-ES" sz="800" dirty="0"/>
              <a:t>2014: </a:t>
            </a:r>
            <a:r>
              <a:rPr lang="es-ES" sz="800" dirty="0">
                <a:hlinkClick r:id="rId3"/>
              </a:rPr>
              <a:t>Socket.io</a:t>
            </a:r>
            <a:r>
              <a:rPr lang="es-ES" sz="800" dirty="0"/>
              <a:t> se integra con React, una biblioteca de JavaScript popular.</a:t>
            </a:r>
          </a:p>
          <a:p>
            <a:pPr>
              <a:buFont typeface="Arial" panose="020B0604020202020204" pitchFamily="34" charset="0"/>
              <a:buChar char="•"/>
            </a:pPr>
            <a:r>
              <a:rPr lang="es-ES" sz="800" dirty="0"/>
              <a:t>2015: </a:t>
            </a:r>
            <a:r>
              <a:rPr lang="es-ES" sz="800" dirty="0">
                <a:hlinkClick r:id="rId3"/>
              </a:rPr>
              <a:t>Socket.io</a:t>
            </a:r>
            <a:r>
              <a:rPr lang="es-ES" sz="800" dirty="0"/>
              <a:t> se integra con Node.js, un entorno de ejecución JavaScript popular.</a:t>
            </a:r>
          </a:p>
          <a:p>
            <a:pPr>
              <a:buFont typeface="Arial" panose="020B0604020202020204" pitchFamily="34" charset="0"/>
              <a:buChar char="•"/>
            </a:pPr>
            <a:r>
              <a:rPr lang="es-ES" sz="800" dirty="0"/>
              <a:t>2016: </a:t>
            </a:r>
            <a:r>
              <a:rPr lang="es-ES" sz="800" dirty="0">
                <a:hlinkClick r:id="rId3"/>
              </a:rPr>
              <a:t>Socket.io</a:t>
            </a:r>
            <a:r>
              <a:rPr lang="es-ES" sz="800" dirty="0"/>
              <a:t> se integra con Vue.js, una biblioteca de JavaScript popular.</a:t>
            </a:r>
          </a:p>
        </p:txBody>
      </p:sp>
      <p:sp>
        <p:nvSpPr>
          <p:cNvPr id="105" name="CuadroTexto 104">
            <a:extLst>
              <a:ext uri="{FF2B5EF4-FFF2-40B4-BE49-F238E27FC236}">
                <a16:creationId xmlns:a16="http://schemas.microsoft.com/office/drawing/2014/main" id="{6F7E70DF-54BB-B785-64F7-38DC3D0F3A95}"/>
              </a:ext>
            </a:extLst>
          </p:cNvPr>
          <p:cNvSpPr txBox="1"/>
          <p:nvPr/>
        </p:nvSpPr>
        <p:spPr>
          <a:xfrm>
            <a:off x="6776083" y="5602424"/>
            <a:ext cx="2954927" cy="707886"/>
          </a:xfrm>
          <a:prstGeom prst="rect">
            <a:avLst/>
          </a:prstGeom>
          <a:noFill/>
        </p:spPr>
        <p:txBody>
          <a:bodyPr wrap="square">
            <a:spAutoFit/>
          </a:bodyPr>
          <a:lstStyle/>
          <a:p>
            <a:pPr>
              <a:buFont typeface="Arial" panose="020B0604020202020204" pitchFamily="34" charset="0"/>
              <a:buChar char="•"/>
            </a:pPr>
            <a:r>
              <a:rPr lang="es-ES" sz="800" dirty="0"/>
              <a:t>2016: SSE es aprobado como un estándar del W3C.</a:t>
            </a:r>
          </a:p>
          <a:p>
            <a:pPr>
              <a:buFont typeface="Arial" panose="020B0604020202020204" pitchFamily="34" charset="0"/>
              <a:buChar char="•"/>
            </a:pPr>
            <a:r>
              <a:rPr lang="es-ES" sz="800" dirty="0"/>
              <a:t>2017: Se lanza la primera versión de la API SSE de JavaScript.</a:t>
            </a:r>
          </a:p>
          <a:p>
            <a:pPr>
              <a:buFont typeface="Arial" panose="020B0604020202020204" pitchFamily="34" charset="0"/>
              <a:buChar char="•"/>
            </a:pPr>
            <a:r>
              <a:rPr lang="es-ES" sz="800" dirty="0"/>
              <a:t>2018: Se lanza la primera versión de la biblioteca SSE de Node.js.</a:t>
            </a:r>
          </a:p>
          <a:p>
            <a:pPr>
              <a:buFont typeface="Arial" panose="020B0604020202020204" pitchFamily="34" charset="0"/>
              <a:buChar char="•"/>
            </a:pPr>
            <a:r>
              <a:rPr lang="es-ES" sz="800" dirty="0"/>
              <a:t>2019: Se lanza la primera versión de la biblioteca SSE de Java.</a:t>
            </a:r>
          </a:p>
          <a:p>
            <a:pPr>
              <a:buFont typeface="Arial" panose="020B0604020202020204" pitchFamily="34" charset="0"/>
              <a:buChar char="•"/>
            </a:pPr>
            <a:r>
              <a:rPr lang="es-ES" sz="800" dirty="0"/>
              <a:t>2020: Se lanza la primera versión de la biblioteca SSE de Python.</a:t>
            </a:r>
          </a:p>
        </p:txBody>
      </p:sp>
      <p:sp>
        <p:nvSpPr>
          <p:cNvPr id="107" name="CuadroTexto 106">
            <a:extLst>
              <a:ext uri="{FF2B5EF4-FFF2-40B4-BE49-F238E27FC236}">
                <a16:creationId xmlns:a16="http://schemas.microsoft.com/office/drawing/2014/main" id="{37BF850D-CB58-03F2-F63B-9020099048A7}"/>
              </a:ext>
            </a:extLst>
          </p:cNvPr>
          <p:cNvSpPr txBox="1"/>
          <p:nvPr/>
        </p:nvSpPr>
        <p:spPr>
          <a:xfrm>
            <a:off x="6776083" y="5312738"/>
            <a:ext cx="2510330" cy="369332"/>
          </a:xfrm>
          <a:prstGeom prst="rect">
            <a:avLst/>
          </a:prstGeom>
          <a:noFill/>
        </p:spPr>
        <p:txBody>
          <a:bodyPr wrap="square">
            <a:spAutoFit/>
          </a:bodyPr>
          <a:lstStyle/>
          <a:p>
            <a:r>
              <a:rPr lang="es-ES" sz="1200" u="sng" dirty="0"/>
              <a:t>Microsoft crea el protocolo </a:t>
            </a:r>
            <a:r>
              <a:rPr lang="es-ES" b="1" u="sng" dirty="0">
                <a:effectLst/>
              </a:rPr>
              <a:t>SSE</a:t>
            </a:r>
            <a:endParaRPr lang="es-ES"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338554"/>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a:endCxn id="85" idx="2"/>
          </p:cNvCxnSpPr>
          <p:nvPr/>
        </p:nvCxnSpPr>
        <p:spPr>
          <a:xfrm flipV="1">
            <a:off x="5098393" y="2613865"/>
            <a:ext cx="1266" cy="44000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57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87820" y="203208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116487" y="203208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58513" y="203208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217329" y="203208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57474" y="203208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116486"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56511"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53008"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69118"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52543" y="240141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87820" y="2401412"/>
            <a:ext cx="885055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919409" y="240141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87820" y="249851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49148" y="249851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408231" y="250677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94825" y="250677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115276" y="249851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91656" y="250677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49374" y="249851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63278" y="3001296"/>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87820" y="773052"/>
            <a:ext cx="2190135" cy="369332"/>
          </a:xfrm>
          <a:prstGeom prst="rect">
            <a:avLst/>
          </a:prstGeom>
          <a:noFill/>
        </p:spPr>
        <p:txBody>
          <a:bodyPr wrap="square" rtlCol="0">
            <a:spAutoFit/>
          </a:bodyPr>
          <a:lstStyle/>
          <a:p>
            <a:r>
              <a:rPr lang="es-ES" b="1" dirty="0"/>
              <a:t>Protocolo HTTP</a:t>
            </a:r>
          </a:p>
        </p:txBody>
      </p:sp>
    </p:spTree>
    <p:extLst>
      <p:ext uri="{BB962C8B-B14F-4D97-AF65-F5344CB8AC3E}">
        <p14:creationId xmlns:p14="http://schemas.microsoft.com/office/powerpoint/2010/main" val="199603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3628105" y="2413337"/>
            <a:ext cx="5781366" cy="2031325"/>
          </a:xfrm>
          <a:prstGeom prst="rect">
            <a:avLst/>
          </a:prstGeom>
          <a:noFill/>
        </p:spPr>
        <p:txBody>
          <a:bodyPr wrap="square" rtlCol="0">
            <a:spAutoFit/>
          </a:bodyPr>
          <a:lstStyle/>
          <a:p>
            <a:pPr marL="285750" indent="-285750" algn="just">
              <a:buFont typeface="Arial" panose="020B0604020202020204" pitchFamily="34" charset="0"/>
              <a:buChar char="•"/>
            </a:pPr>
            <a:r>
              <a:rPr lang="es-ES" dirty="0"/>
              <a:t>Creado por </a:t>
            </a:r>
            <a:r>
              <a:rPr lang="es-ES" b="1" dirty="0"/>
              <a:t>Ryan Dahl </a:t>
            </a:r>
            <a:r>
              <a:rPr lang="es-ES" dirty="0"/>
              <a:t>cuando intentaba crear un chat en 2005.</a:t>
            </a:r>
          </a:p>
          <a:p>
            <a:pPr marL="285750" indent="-285750" algn="just">
              <a:buFont typeface="Arial" panose="020B0604020202020204" pitchFamily="34" charset="0"/>
              <a:buChar char="•"/>
            </a:pPr>
            <a:r>
              <a:rPr lang="es-ES" dirty="0"/>
              <a:t>Es la forma más sencilla de tener una conexión persistente con el servidor.</a:t>
            </a:r>
          </a:p>
          <a:p>
            <a:pPr marL="285750" indent="-285750" algn="just">
              <a:buFont typeface="Arial" panose="020B0604020202020204" pitchFamily="34" charset="0"/>
              <a:buChar char="•"/>
            </a:pPr>
            <a:r>
              <a:rPr lang="es-ES" dirty="0"/>
              <a:t> El cliente envía una solicitud al servidor y mantiene la conexión abierta hasta que haya nuevos datos disponibles o hasta que se agota un tiempo límite.</a:t>
            </a:r>
          </a:p>
        </p:txBody>
      </p:sp>
      <p:pic>
        <p:nvPicPr>
          <p:cNvPr id="2050" name="Picture 2" descr="Ryan Dahl's talks, articles, workshops, certificates - GitNation">
            <a:extLst>
              <a:ext uri="{FF2B5EF4-FFF2-40B4-BE49-F238E27FC236}">
                <a16:creationId xmlns:a16="http://schemas.microsoft.com/office/drawing/2014/main" id="{1E11EB21-EB4E-C633-6EAA-127F7C17D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31" y="1902541"/>
            <a:ext cx="2846439" cy="284643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E09BA429-374A-7092-1105-429C954D6945}"/>
              </a:ext>
            </a:extLst>
          </p:cNvPr>
          <p:cNvSpPr txBox="1"/>
          <p:nvPr/>
        </p:nvSpPr>
        <p:spPr>
          <a:xfrm>
            <a:off x="608931" y="4660490"/>
            <a:ext cx="2783198" cy="276999"/>
          </a:xfrm>
          <a:prstGeom prst="rect">
            <a:avLst/>
          </a:prstGeom>
          <a:noFill/>
        </p:spPr>
        <p:txBody>
          <a:bodyPr wrap="square" rtlCol="0">
            <a:spAutoFit/>
          </a:bodyPr>
          <a:lstStyle/>
          <a:p>
            <a:pPr algn="ctr"/>
            <a:r>
              <a:rPr lang="es-ES" sz="1200" b="1" dirty="0"/>
              <a:t>Ryan Dahl</a:t>
            </a:r>
          </a:p>
        </p:txBody>
      </p:sp>
    </p:spTree>
    <p:extLst>
      <p:ext uri="{BB962C8B-B14F-4D97-AF65-F5344CB8AC3E}">
        <p14:creationId xmlns:p14="http://schemas.microsoft.com/office/powerpoint/2010/main" val="209497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err="1"/>
              <a:t>WebSocket</a:t>
            </a:r>
            <a:endParaRPr lang="es-ES" b="1" dirty="0"/>
          </a:p>
        </p:txBody>
      </p:sp>
      <p:sp>
        <p:nvSpPr>
          <p:cNvPr id="7" name="CuadroTexto 6">
            <a:extLst>
              <a:ext uri="{FF2B5EF4-FFF2-40B4-BE49-F238E27FC236}">
                <a16:creationId xmlns:a16="http://schemas.microsoft.com/office/drawing/2014/main" id="{707605E6-FE60-F9A1-DF65-D28869CF1549}"/>
              </a:ext>
            </a:extLst>
          </p:cNvPr>
          <p:cNvSpPr txBox="1"/>
          <p:nvPr/>
        </p:nvSpPr>
        <p:spPr>
          <a:xfrm>
            <a:off x="3628786" y="1945260"/>
            <a:ext cx="6039082" cy="2308324"/>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(Ingeniero Software de Google) crea el protocolo </a:t>
            </a:r>
            <a:r>
              <a:rPr lang="es-ES" dirty="0" err="1"/>
              <a:t>WebSocket</a:t>
            </a:r>
            <a:r>
              <a:rPr lang="es-ES" dirty="0"/>
              <a:t>.</a:t>
            </a:r>
          </a:p>
          <a:p>
            <a:pPr marL="285750" indent="-285750" algn="just">
              <a:buFont typeface="Arial" panose="020B0604020202020204" pitchFamily="34" charset="0"/>
              <a:buChar char="•"/>
            </a:pPr>
            <a:r>
              <a:rPr lang="es-ES" b="1" dirty="0"/>
              <a:t>Michael Carter </a:t>
            </a:r>
            <a:r>
              <a:rPr lang="es-ES" dirty="0"/>
              <a:t>contribuyó a la creación y trabajó con Ian para la implementación de </a:t>
            </a:r>
            <a:r>
              <a:rPr lang="es-ES" dirty="0" err="1"/>
              <a:t>WebSocket</a:t>
            </a:r>
            <a:r>
              <a:rPr lang="es-ES" dirty="0"/>
              <a:t> en Microsoft.</a:t>
            </a:r>
          </a:p>
          <a:p>
            <a:pPr marL="285750" indent="-285750" algn="just">
              <a:buFont typeface="Arial" panose="020B0604020202020204" pitchFamily="34" charset="0"/>
              <a:buChar char="•"/>
            </a:pPr>
            <a:r>
              <a:rPr lang="es-ES" dirty="0"/>
              <a:t>En 2011 el protocolo </a:t>
            </a:r>
            <a:r>
              <a:rPr lang="es-ES" dirty="0" err="1"/>
              <a:t>WebSocket</a:t>
            </a:r>
            <a:r>
              <a:rPr lang="es-ES" dirty="0"/>
              <a:t> es aprobado como un estándar del IETF.</a:t>
            </a:r>
          </a:p>
          <a:p>
            <a:pPr marL="285750" indent="-285750" algn="just">
              <a:buFont typeface="Arial" panose="020B0604020202020204" pitchFamily="34" charset="0"/>
              <a:buChar char="•"/>
            </a:pPr>
            <a:r>
              <a:rPr lang="es-ES" dirty="0"/>
              <a:t>En 2012 se lanza la primera versión de la API </a:t>
            </a:r>
            <a:r>
              <a:rPr lang="es-ES" dirty="0" err="1"/>
              <a:t>WebSocket</a:t>
            </a:r>
            <a:r>
              <a:rPr lang="es-ES" dirty="0"/>
              <a:t> de JS.</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238132" y="3776511"/>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56" y="1810036"/>
            <a:ext cx="2031326" cy="20313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995" y="2495800"/>
            <a:ext cx="2159542" cy="215954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D7FD1FDF-F5E4-54F9-CB72-3AC828AB2530}"/>
              </a:ext>
            </a:extLst>
          </p:cNvPr>
          <p:cNvSpPr txBox="1"/>
          <p:nvPr/>
        </p:nvSpPr>
        <p:spPr>
          <a:xfrm>
            <a:off x="1537553" y="4556474"/>
            <a:ext cx="1843549" cy="369332"/>
          </a:xfrm>
          <a:prstGeom prst="rect">
            <a:avLst/>
          </a:prstGeom>
          <a:noFill/>
        </p:spPr>
        <p:txBody>
          <a:bodyPr wrap="square">
            <a:spAutoFit/>
          </a:bodyPr>
          <a:lstStyle/>
          <a:p>
            <a:pPr algn="ctr"/>
            <a:r>
              <a:rPr lang="es-ES" sz="1200" b="1" dirty="0"/>
              <a:t>Michael</a:t>
            </a:r>
            <a:r>
              <a:rPr lang="es-ES" b="1" dirty="0"/>
              <a:t> </a:t>
            </a:r>
            <a:r>
              <a:rPr lang="es-ES" sz="1100" b="1" dirty="0"/>
              <a:t>Carter</a:t>
            </a:r>
            <a:endParaRPr lang="es-ES" b="1" dirty="0"/>
          </a:p>
        </p:txBody>
      </p:sp>
    </p:spTree>
    <p:extLst>
      <p:ext uri="{BB962C8B-B14F-4D97-AF65-F5344CB8AC3E}">
        <p14:creationId xmlns:p14="http://schemas.microsoft.com/office/powerpoint/2010/main" val="3042307598"/>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59099</TotalTime>
  <Words>5908</Words>
  <Application>Microsoft Office PowerPoint</Application>
  <PresentationFormat>A4 (210 x 297 mm)</PresentationFormat>
  <Paragraphs>488</Paragraphs>
  <Slides>47</Slides>
  <Notes>20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47</vt:i4>
      </vt:variant>
    </vt:vector>
  </HeadingPairs>
  <TitlesOfParts>
    <vt:vector size="55" baseType="lpstr">
      <vt:lpstr>Arial</vt:lpstr>
      <vt:lpstr>Calibri</vt:lpstr>
      <vt:lpstr>Calibri Light</vt:lpstr>
      <vt:lpstr>Consolas</vt:lpstr>
      <vt:lpstr>Google Sans</vt:lpstr>
      <vt:lpstr>Roboto</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879</cp:revision>
  <dcterms:created xsi:type="dcterms:W3CDTF">2019-09-18T15:43:09Z</dcterms:created>
  <dcterms:modified xsi:type="dcterms:W3CDTF">2024-01-12T09:45:24Z</dcterms:modified>
</cp:coreProperties>
</file>